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56" r:id="rId5"/>
    <p:sldId id="298" r:id="rId6"/>
    <p:sldId id="299" r:id="rId7"/>
    <p:sldId id="300" r:id="rId8"/>
    <p:sldId id="301" r:id="rId9"/>
    <p:sldId id="302" r:id="rId10"/>
    <p:sldId id="303" r:id="rId11"/>
    <p:sldId id="304" r:id="rId12"/>
    <p:sldId id="305" r:id="rId13"/>
    <p:sldId id="306" r:id="rId14"/>
    <p:sldId id="308" r:id="rId15"/>
    <p:sldId id="309" r:id="rId16"/>
    <p:sldId id="310" r:id="rId17"/>
    <p:sldId id="311" r:id="rId18"/>
    <p:sldId id="312" r:id="rId19"/>
    <p:sldId id="313" r:id="rId20"/>
    <p:sldId id="314" r:id="rId21"/>
    <p:sldId id="315" r:id="rId22"/>
    <p:sldId id="320" r:id="rId23"/>
    <p:sldId id="319" r:id="rId24"/>
    <p:sldId id="259" r:id="rId25"/>
    <p:sldId id="316" r:id="rId26"/>
    <p:sldId id="317" r:id="rId27"/>
    <p:sldId id="318" r:id="rId28"/>
    <p:sldId id="295" r:id="rId29"/>
    <p:sldId id="293" r:id="rId30"/>
    <p:sldId id="292" r:id="rId31"/>
    <p:sldId id="294" r:id="rId32"/>
    <p:sldId id="290" r:id="rId33"/>
    <p:sldId id="289" r:id="rId34"/>
    <p:sldId id="288" r:id="rId35"/>
    <p:sldId id="277" r:id="rId36"/>
    <p:sldId id="258" r:id="rId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5" autoAdjust="0"/>
    <p:restoredTop sz="94660" autoAdjust="0"/>
  </p:normalViewPr>
  <p:slideViewPr>
    <p:cSldViewPr snapToGrid="0">
      <p:cViewPr varScale="1">
        <p:scale>
          <a:sx n="70" d="100"/>
          <a:sy n="70" d="100"/>
        </p:scale>
        <p:origin x="678" y="54"/>
      </p:cViewPr>
      <p:guideLst>
        <p:guide orient="horz" pos="2160"/>
        <p:guide pos="3840"/>
      </p:guideLst>
    </p:cSldViewPr>
  </p:slideViewPr>
  <p:outlineViewPr>
    <p:cViewPr>
      <p:scale>
        <a:sx n="33" d="100"/>
        <a:sy n="33" d="100"/>
      </p:scale>
      <p:origin x="0" y="-4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21B81-F779-40C1-91BC-E0102A6F8AE5}" type="doc">
      <dgm:prSet loTypeId="urn:microsoft.com/office/officeart/2005/8/layout/vList4#2" loCatId="list" qsTypeId="urn:microsoft.com/office/officeart/2005/8/quickstyle/simple1" qsCatId="simple" csTypeId="urn:microsoft.com/office/officeart/2005/8/colors/accent1_2" csCatId="accent1" phldr="1"/>
      <dgm:spPr/>
      <dgm:t>
        <a:bodyPr/>
        <a:lstStyle/>
        <a:p>
          <a:endParaRPr lang="it-IT"/>
        </a:p>
      </dgm:t>
    </dgm:pt>
    <dgm:pt modelId="{BEA36D20-39B8-479F-88FF-6528F0C451FE}" type="pres">
      <dgm:prSet presAssocID="{5B921B81-F779-40C1-91BC-E0102A6F8AE5}" presName="linear" presStyleCnt="0">
        <dgm:presLayoutVars>
          <dgm:dir/>
          <dgm:resizeHandles val="exact"/>
        </dgm:presLayoutVars>
      </dgm:prSet>
      <dgm:spPr/>
      <dgm:t>
        <a:bodyPr/>
        <a:lstStyle/>
        <a:p>
          <a:endParaRPr lang="it-IT"/>
        </a:p>
      </dgm:t>
    </dgm:pt>
  </dgm:ptLst>
  <dgm:cxnLst>
    <dgm:cxn modelId="{FF2709DA-F946-42EE-9B0A-F62809B75294}" type="presOf" srcId="{5B921B81-F779-40C1-91BC-E0102A6F8AE5}" destId="{BEA36D20-39B8-479F-88FF-6528F0C451FE}" srcOrd="0"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EB9E31-9469-4894-88D3-0429EFEF1A3B}"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it-IT"/>
        </a:p>
      </dgm:t>
    </dgm:pt>
    <dgm:pt modelId="{C72BB470-A99F-46AB-88F2-0CC689DDF926}">
      <dgm:prSet phldrT="[Testo]" custT="1"/>
      <dgm:spPr>
        <a:solidFill>
          <a:schemeClr val="tx1">
            <a:lumMod val="65000"/>
            <a:lumOff val="35000"/>
          </a:schemeClr>
        </a:solidFill>
      </dgm:spPr>
      <dgm:t>
        <a:bodyPr/>
        <a:lstStyle/>
        <a:p>
          <a:r>
            <a:rPr lang="it-IT" sz="1200" b="1" dirty="0" smtClean="0"/>
            <a:t>GPU</a:t>
          </a:r>
          <a:endParaRPr lang="it-IT" sz="1400" b="1" dirty="0"/>
        </a:p>
      </dgm:t>
    </dgm:pt>
    <dgm:pt modelId="{9346A62D-7047-482F-ADFC-EF7791FB9666}" type="parTrans" cxnId="{FFC8536E-1181-4F6E-A732-A723EB897D99}">
      <dgm:prSet/>
      <dgm:spPr/>
      <dgm:t>
        <a:bodyPr/>
        <a:lstStyle/>
        <a:p>
          <a:endParaRPr lang="it-IT"/>
        </a:p>
      </dgm:t>
    </dgm:pt>
    <dgm:pt modelId="{27314EA5-2B81-4C0F-83E0-05AFDE4E3574}" type="sibTrans" cxnId="{FFC8536E-1181-4F6E-A732-A723EB897D99}">
      <dgm:prSet/>
      <dgm:spPr/>
      <dgm:t>
        <a:bodyPr/>
        <a:lstStyle/>
        <a:p>
          <a:endParaRPr lang="it-IT"/>
        </a:p>
      </dgm:t>
    </dgm:pt>
    <dgm:pt modelId="{E3BA5F4E-E8CE-4666-AEDE-413B0154BE21}">
      <dgm:prSet phldrT="[Testo]" custT="1"/>
      <dgm:spPr/>
      <dgm:t>
        <a:bodyPr/>
        <a:lstStyle/>
        <a:p>
          <a:r>
            <a:rPr lang="en-US" sz="1200" b="1" dirty="0" smtClean="0"/>
            <a:t>The advent of GPUs makes possible the training of very large neural networks with even more than 150 millions of parameters. </a:t>
          </a:r>
          <a:endParaRPr lang="it-IT" sz="1200" b="1" dirty="0"/>
        </a:p>
      </dgm:t>
    </dgm:pt>
    <dgm:pt modelId="{AEAD0E30-03D2-40C2-BBF1-8A5C727D9DDD}" type="parTrans" cxnId="{D9C351ED-C418-4FB0-BA1B-FF8EE9ED0BE4}">
      <dgm:prSet/>
      <dgm:spPr/>
      <dgm:t>
        <a:bodyPr/>
        <a:lstStyle/>
        <a:p>
          <a:endParaRPr lang="it-IT"/>
        </a:p>
      </dgm:t>
    </dgm:pt>
    <dgm:pt modelId="{6F0D53B5-D5AC-4D1B-9840-18C12B47AAFD}" type="sibTrans" cxnId="{D9C351ED-C418-4FB0-BA1B-FF8EE9ED0BE4}">
      <dgm:prSet/>
      <dgm:spPr/>
      <dgm:t>
        <a:bodyPr/>
        <a:lstStyle/>
        <a:p>
          <a:endParaRPr lang="it-IT"/>
        </a:p>
      </dgm:t>
    </dgm:pt>
    <dgm:pt modelId="{A9857E8F-5400-4781-9E3E-3AB5FDB0DEC3}">
      <dgm:prSet phldrT="[Testo]" custT="1"/>
      <dgm:spPr>
        <a:solidFill>
          <a:schemeClr val="tx1">
            <a:lumMod val="65000"/>
            <a:lumOff val="35000"/>
          </a:schemeClr>
        </a:solidFill>
      </dgm:spPr>
      <dgm:t>
        <a:bodyPr/>
        <a:lstStyle/>
        <a:p>
          <a:r>
            <a:rPr lang="it-IT" sz="1200" b="1" dirty="0" smtClean="0"/>
            <a:t>BIG </a:t>
          </a:r>
        </a:p>
        <a:p>
          <a:r>
            <a:rPr lang="it-IT" sz="1200" b="1" dirty="0" smtClean="0"/>
            <a:t>DATA</a:t>
          </a:r>
          <a:endParaRPr lang="it-IT" sz="1200" b="1" dirty="0"/>
        </a:p>
      </dgm:t>
    </dgm:pt>
    <dgm:pt modelId="{4FCE0F21-E69D-4F21-8B29-C3D9DB05C911}" type="parTrans" cxnId="{E1CFAE3B-81D8-4B8F-BB18-6BE60EE07211}">
      <dgm:prSet/>
      <dgm:spPr/>
      <dgm:t>
        <a:bodyPr/>
        <a:lstStyle/>
        <a:p>
          <a:endParaRPr lang="it-IT"/>
        </a:p>
      </dgm:t>
    </dgm:pt>
    <dgm:pt modelId="{F26E9C3F-8EAE-4B63-A623-EF03159620DD}" type="sibTrans" cxnId="{E1CFAE3B-81D8-4B8F-BB18-6BE60EE07211}">
      <dgm:prSet/>
      <dgm:spPr/>
      <dgm:t>
        <a:bodyPr/>
        <a:lstStyle/>
        <a:p>
          <a:endParaRPr lang="it-IT"/>
        </a:p>
      </dgm:t>
    </dgm:pt>
    <dgm:pt modelId="{94100253-07B9-438C-BB3C-128D6536D578}">
      <dgm:prSet phldrT="[Testo]" custT="1"/>
      <dgm:spPr/>
      <dgm:t>
        <a:bodyPr/>
        <a:lstStyle/>
        <a:p>
          <a:r>
            <a:rPr lang="en-US" sz="1200" b="1" dirty="0" smtClean="0"/>
            <a:t>A new generation </a:t>
          </a:r>
          <a:r>
            <a:rPr lang="en-GB" sz="1200" b="1" dirty="0" smtClean="0"/>
            <a:t>of larger training and test sets.</a:t>
          </a:r>
          <a:endParaRPr lang="it-IT" sz="1200" b="1" dirty="0"/>
        </a:p>
      </dgm:t>
    </dgm:pt>
    <dgm:pt modelId="{DD752A52-1907-4BEF-9377-854375FFECC1}" type="parTrans" cxnId="{A877294A-F841-47BC-90B4-FA9DF2C32819}">
      <dgm:prSet/>
      <dgm:spPr/>
      <dgm:t>
        <a:bodyPr/>
        <a:lstStyle/>
        <a:p>
          <a:endParaRPr lang="it-IT"/>
        </a:p>
      </dgm:t>
    </dgm:pt>
    <dgm:pt modelId="{3BDBC16C-8106-4A86-BA44-2CDD1B37254D}" type="sibTrans" cxnId="{A877294A-F841-47BC-90B4-FA9DF2C32819}">
      <dgm:prSet/>
      <dgm:spPr/>
      <dgm:t>
        <a:bodyPr/>
        <a:lstStyle/>
        <a:p>
          <a:endParaRPr lang="it-IT"/>
        </a:p>
      </dgm:t>
    </dgm:pt>
    <dgm:pt modelId="{783A5FA0-797E-4B60-A818-A5816D981125}">
      <dgm:prSet phldrT="[Testo]" custT="1"/>
      <dgm:spPr>
        <a:solidFill>
          <a:schemeClr val="tx1">
            <a:lumMod val="65000"/>
            <a:lumOff val="35000"/>
          </a:schemeClr>
        </a:solidFill>
      </dgm:spPr>
      <dgm:t>
        <a:bodyPr/>
        <a:lstStyle/>
        <a:p>
          <a:r>
            <a:rPr lang="it-IT" sz="1200" b="1" dirty="0" smtClean="0"/>
            <a:t>DROPOUT</a:t>
          </a:r>
          <a:endParaRPr lang="it-IT" sz="1600" b="1" dirty="0"/>
        </a:p>
      </dgm:t>
    </dgm:pt>
    <dgm:pt modelId="{7F2B155B-459D-430E-9B20-3EB31F274ADB}" type="parTrans" cxnId="{FF6C0F8A-3520-40FF-906C-3316ED8E57F1}">
      <dgm:prSet/>
      <dgm:spPr/>
      <dgm:t>
        <a:bodyPr/>
        <a:lstStyle/>
        <a:p>
          <a:endParaRPr lang="it-IT"/>
        </a:p>
      </dgm:t>
    </dgm:pt>
    <dgm:pt modelId="{9652F025-3282-4317-A5CC-CB2B49B6C576}" type="sibTrans" cxnId="{FF6C0F8A-3520-40FF-906C-3316ED8E57F1}">
      <dgm:prSet/>
      <dgm:spPr/>
      <dgm:t>
        <a:bodyPr/>
        <a:lstStyle/>
        <a:p>
          <a:endParaRPr lang="it-IT"/>
        </a:p>
      </dgm:t>
    </dgm:pt>
    <dgm:pt modelId="{8AF22C03-B7F5-4635-B392-2ACEBB59CF03}">
      <dgm:prSet phldrT="[Testo]" custT="1"/>
      <dgm:spPr/>
      <dgm:t>
        <a:bodyPr/>
        <a:lstStyle/>
        <a:p>
          <a:r>
            <a:rPr lang="en-US" sz="1200" b="1" dirty="0" smtClean="0"/>
            <a:t>Better model regularization techniques have been discovered </a:t>
          </a:r>
          <a:r>
            <a:rPr lang="en-GB" sz="1200" b="1" dirty="0" smtClean="0"/>
            <a:t>such as </a:t>
          </a:r>
          <a:r>
            <a:rPr lang="en-GB" sz="1200" b="1" i="1" dirty="0" smtClean="0"/>
            <a:t>“Dropout”</a:t>
          </a:r>
          <a:r>
            <a:rPr lang="en-GB" sz="1200" b="1" dirty="0" smtClean="0"/>
            <a:t>  or </a:t>
          </a:r>
          <a:r>
            <a:rPr lang="en-GB" sz="1200" b="1" i="1" dirty="0" smtClean="0"/>
            <a:t>“Data Augmentation”</a:t>
          </a:r>
          <a:endParaRPr lang="it-IT" sz="1200" b="1" dirty="0"/>
        </a:p>
      </dgm:t>
    </dgm:pt>
    <dgm:pt modelId="{8EFD1501-89A0-4048-9241-CDC26D4E998C}" type="parTrans" cxnId="{7B378649-4722-4B37-9456-458FE38553BC}">
      <dgm:prSet/>
      <dgm:spPr/>
      <dgm:t>
        <a:bodyPr/>
        <a:lstStyle/>
        <a:p>
          <a:endParaRPr lang="it-IT"/>
        </a:p>
      </dgm:t>
    </dgm:pt>
    <dgm:pt modelId="{90068042-0212-431F-8BD8-C26952A272EB}" type="sibTrans" cxnId="{7B378649-4722-4B37-9456-458FE38553BC}">
      <dgm:prSet/>
      <dgm:spPr/>
      <dgm:t>
        <a:bodyPr/>
        <a:lstStyle/>
        <a:p>
          <a:endParaRPr lang="it-IT"/>
        </a:p>
      </dgm:t>
    </dgm:pt>
    <dgm:pt modelId="{9E3EB476-9587-4897-80F4-D259676B0014}" type="pres">
      <dgm:prSet presAssocID="{81EB9E31-9469-4894-88D3-0429EFEF1A3B}" presName="linearFlow" presStyleCnt="0">
        <dgm:presLayoutVars>
          <dgm:dir/>
          <dgm:animLvl val="lvl"/>
          <dgm:resizeHandles val="exact"/>
        </dgm:presLayoutVars>
      </dgm:prSet>
      <dgm:spPr/>
      <dgm:t>
        <a:bodyPr/>
        <a:lstStyle/>
        <a:p>
          <a:endParaRPr lang="it-IT"/>
        </a:p>
      </dgm:t>
    </dgm:pt>
    <dgm:pt modelId="{E3D3A775-5D43-4D1E-8F03-F84DA478EFF3}" type="pres">
      <dgm:prSet presAssocID="{C72BB470-A99F-46AB-88F2-0CC689DDF926}" presName="composite" presStyleCnt="0"/>
      <dgm:spPr/>
    </dgm:pt>
    <dgm:pt modelId="{B2CBE468-7921-4D43-88D8-BA6C758E059C}" type="pres">
      <dgm:prSet presAssocID="{C72BB470-A99F-46AB-88F2-0CC689DDF926}" presName="parentText" presStyleLbl="alignNode1" presStyleIdx="0" presStyleCnt="3">
        <dgm:presLayoutVars>
          <dgm:chMax val="1"/>
          <dgm:bulletEnabled val="1"/>
        </dgm:presLayoutVars>
      </dgm:prSet>
      <dgm:spPr/>
      <dgm:t>
        <a:bodyPr/>
        <a:lstStyle/>
        <a:p>
          <a:endParaRPr lang="it-IT"/>
        </a:p>
      </dgm:t>
    </dgm:pt>
    <dgm:pt modelId="{4C27F3E0-4825-450C-A7A8-2947A93D95A5}" type="pres">
      <dgm:prSet presAssocID="{C72BB470-A99F-46AB-88F2-0CC689DDF926}" presName="descendantText" presStyleLbl="alignAcc1" presStyleIdx="0" presStyleCnt="3">
        <dgm:presLayoutVars>
          <dgm:bulletEnabled val="1"/>
        </dgm:presLayoutVars>
      </dgm:prSet>
      <dgm:spPr/>
      <dgm:t>
        <a:bodyPr/>
        <a:lstStyle/>
        <a:p>
          <a:endParaRPr lang="it-IT"/>
        </a:p>
      </dgm:t>
    </dgm:pt>
    <dgm:pt modelId="{2A669A46-ACFC-4FC8-950A-7FEF4AC56247}" type="pres">
      <dgm:prSet presAssocID="{27314EA5-2B81-4C0F-83E0-05AFDE4E3574}" presName="sp" presStyleCnt="0"/>
      <dgm:spPr/>
    </dgm:pt>
    <dgm:pt modelId="{91D8B875-30B0-4D0E-A4B1-10A2DEDAD6E0}" type="pres">
      <dgm:prSet presAssocID="{A9857E8F-5400-4781-9E3E-3AB5FDB0DEC3}" presName="composite" presStyleCnt="0"/>
      <dgm:spPr/>
    </dgm:pt>
    <dgm:pt modelId="{EFF8265E-9F5F-42E1-9460-0C41B00A73C0}" type="pres">
      <dgm:prSet presAssocID="{A9857E8F-5400-4781-9E3E-3AB5FDB0DEC3}" presName="parentText" presStyleLbl="alignNode1" presStyleIdx="1" presStyleCnt="3" custLinFactNeighborY="-722">
        <dgm:presLayoutVars>
          <dgm:chMax val="1"/>
          <dgm:bulletEnabled val="1"/>
        </dgm:presLayoutVars>
      </dgm:prSet>
      <dgm:spPr/>
      <dgm:t>
        <a:bodyPr/>
        <a:lstStyle/>
        <a:p>
          <a:endParaRPr lang="it-IT"/>
        </a:p>
      </dgm:t>
    </dgm:pt>
    <dgm:pt modelId="{A794BD79-3BCA-4E41-8D5D-9344D65E9136}" type="pres">
      <dgm:prSet presAssocID="{A9857E8F-5400-4781-9E3E-3AB5FDB0DEC3}" presName="descendantText" presStyleLbl="alignAcc1" presStyleIdx="1" presStyleCnt="3">
        <dgm:presLayoutVars>
          <dgm:bulletEnabled val="1"/>
        </dgm:presLayoutVars>
      </dgm:prSet>
      <dgm:spPr/>
      <dgm:t>
        <a:bodyPr/>
        <a:lstStyle/>
        <a:p>
          <a:endParaRPr lang="it-IT"/>
        </a:p>
      </dgm:t>
    </dgm:pt>
    <dgm:pt modelId="{EC2E3BB8-A6CD-4BC7-ACC0-A79839A36148}" type="pres">
      <dgm:prSet presAssocID="{F26E9C3F-8EAE-4B63-A623-EF03159620DD}" presName="sp" presStyleCnt="0"/>
      <dgm:spPr/>
    </dgm:pt>
    <dgm:pt modelId="{10A6CA25-FFB9-433F-8A08-ECD4D578F502}" type="pres">
      <dgm:prSet presAssocID="{783A5FA0-797E-4B60-A818-A5816D981125}" presName="composite" presStyleCnt="0"/>
      <dgm:spPr/>
    </dgm:pt>
    <dgm:pt modelId="{F63296C1-0788-445F-9A33-4D1DAC2E7CD7}" type="pres">
      <dgm:prSet presAssocID="{783A5FA0-797E-4B60-A818-A5816D981125}" presName="parentText" presStyleLbl="alignNode1" presStyleIdx="2" presStyleCnt="3">
        <dgm:presLayoutVars>
          <dgm:chMax val="1"/>
          <dgm:bulletEnabled val="1"/>
        </dgm:presLayoutVars>
      </dgm:prSet>
      <dgm:spPr/>
      <dgm:t>
        <a:bodyPr/>
        <a:lstStyle/>
        <a:p>
          <a:endParaRPr lang="it-IT"/>
        </a:p>
      </dgm:t>
    </dgm:pt>
    <dgm:pt modelId="{1FB6035A-B0A2-43D0-A23B-42AE243EB73D}" type="pres">
      <dgm:prSet presAssocID="{783A5FA0-797E-4B60-A818-A5816D981125}" presName="descendantText" presStyleLbl="alignAcc1" presStyleIdx="2" presStyleCnt="3" custLinFactNeighborY="3026">
        <dgm:presLayoutVars>
          <dgm:bulletEnabled val="1"/>
        </dgm:presLayoutVars>
      </dgm:prSet>
      <dgm:spPr/>
      <dgm:t>
        <a:bodyPr/>
        <a:lstStyle/>
        <a:p>
          <a:endParaRPr lang="it-IT"/>
        </a:p>
      </dgm:t>
    </dgm:pt>
  </dgm:ptLst>
  <dgm:cxnLst>
    <dgm:cxn modelId="{E1CFAE3B-81D8-4B8F-BB18-6BE60EE07211}" srcId="{81EB9E31-9469-4894-88D3-0429EFEF1A3B}" destId="{A9857E8F-5400-4781-9E3E-3AB5FDB0DEC3}" srcOrd="1" destOrd="0" parTransId="{4FCE0F21-E69D-4F21-8B29-C3D9DB05C911}" sibTransId="{F26E9C3F-8EAE-4B63-A623-EF03159620DD}"/>
    <dgm:cxn modelId="{FFC8536E-1181-4F6E-A732-A723EB897D99}" srcId="{81EB9E31-9469-4894-88D3-0429EFEF1A3B}" destId="{C72BB470-A99F-46AB-88F2-0CC689DDF926}" srcOrd="0" destOrd="0" parTransId="{9346A62D-7047-482F-ADFC-EF7791FB9666}" sibTransId="{27314EA5-2B81-4C0F-83E0-05AFDE4E3574}"/>
    <dgm:cxn modelId="{AD20398C-28ED-41F3-B984-3C437E1C25FF}" type="presOf" srcId="{C72BB470-A99F-46AB-88F2-0CC689DDF926}" destId="{B2CBE468-7921-4D43-88D8-BA6C758E059C}" srcOrd="0" destOrd="0" presId="urn:microsoft.com/office/officeart/2005/8/layout/chevron2"/>
    <dgm:cxn modelId="{AB8BD291-8999-4EAA-9242-E441B78B80C2}" type="presOf" srcId="{8AF22C03-B7F5-4635-B392-2ACEBB59CF03}" destId="{1FB6035A-B0A2-43D0-A23B-42AE243EB73D}" srcOrd="0" destOrd="0" presId="urn:microsoft.com/office/officeart/2005/8/layout/chevron2"/>
    <dgm:cxn modelId="{A877294A-F841-47BC-90B4-FA9DF2C32819}" srcId="{A9857E8F-5400-4781-9E3E-3AB5FDB0DEC3}" destId="{94100253-07B9-438C-BB3C-128D6536D578}" srcOrd="0" destOrd="0" parTransId="{DD752A52-1907-4BEF-9377-854375FFECC1}" sibTransId="{3BDBC16C-8106-4A86-BA44-2CDD1B37254D}"/>
    <dgm:cxn modelId="{2E400ADA-A9F9-4422-9575-458179C1FA32}" type="presOf" srcId="{E3BA5F4E-E8CE-4666-AEDE-413B0154BE21}" destId="{4C27F3E0-4825-450C-A7A8-2947A93D95A5}" srcOrd="0" destOrd="0" presId="urn:microsoft.com/office/officeart/2005/8/layout/chevron2"/>
    <dgm:cxn modelId="{664EAF36-F92A-45A9-8FEC-900E2060F3F6}" type="presOf" srcId="{81EB9E31-9469-4894-88D3-0429EFEF1A3B}" destId="{9E3EB476-9587-4897-80F4-D259676B0014}" srcOrd="0" destOrd="0" presId="urn:microsoft.com/office/officeart/2005/8/layout/chevron2"/>
    <dgm:cxn modelId="{CFCEF091-6AC5-4DCE-AFBD-501F24566394}" type="presOf" srcId="{94100253-07B9-438C-BB3C-128D6536D578}" destId="{A794BD79-3BCA-4E41-8D5D-9344D65E9136}" srcOrd="0" destOrd="0" presId="urn:microsoft.com/office/officeart/2005/8/layout/chevron2"/>
    <dgm:cxn modelId="{FF6C0F8A-3520-40FF-906C-3316ED8E57F1}" srcId="{81EB9E31-9469-4894-88D3-0429EFEF1A3B}" destId="{783A5FA0-797E-4B60-A818-A5816D981125}" srcOrd="2" destOrd="0" parTransId="{7F2B155B-459D-430E-9B20-3EB31F274ADB}" sibTransId="{9652F025-3282-4317-A5CC-CB2B49B6C576}"/>
    <dgm:cxn modelId="{7B378649-4722-4B37-9456-458FE38553BC}" srcId="{783A5FA0-797E-4B60-A818-A5816D981125}" destId="{8AF22C03-B7F5-4635-B392-2ACEBB59CF03}" srcOrd="0" destOrd="0" parTransId="{8EFD1501-89A0-4048-9241-CDC26D4E998C}" sibTransId="{90068042-0212-431F-8BD8-C26952A272EB}"/>
    <dgm:cxn modelId="{493A69DE-BBAF-4E24-9A6B-FC148A9DF0E0}" type="presOf" srcId="{A9857E8F-5400-4781-9E3E-3AB5FDB0DEC3}" destId="{EFF8265E-9F5F-42E1-9460-0C41B00A73C0}" srcOrd="0" destOrd="0" presId="urn:microsoft.com/office/officeart/2005/8/layout/chevron2"/>
    <dgm:cxn modelId="{D91C5263-0A8E-45CD-B51C-5004056FFB3B}" type="presOf" srcId="{783A5FA0-797E-4B60-A818-A5816D981125}" destId="{F63296C1-0788-445F-9A33-4D1DAC2E7CD7}" srcOrd="0" destOrd="0" presId="urn:microsoft.com/office/officeart/2005/8/layout/chevron2"/>
    <dgm:cxn modelId="{D9C351ED-C418-4FB0-BA1B-FF8EE9ED0BE4}" srcId="{C72BB470-A99F-46AB-88F2-0CC689DDF926}" destId="{E3BA5F4E-E8CE-4666-AEDE-413B0154BE21}" srcOrd="0" destOrd="0" parTransId="{AEAD0E30-03D2-40C2-BBF1-8A5C727D9DDD}" sibTransId="{6F0D53B5-D5AC-4D1B-9840-18C12B47AAFD}"/>
    <dgm:cxn modelId="{CAAEB033-6790-4976-B7BC-4D38AA400F7B}" type="presParOf" srcId="{9E3EB476-9587-4897-80F4-D259676B0014}" destId="{E3D3A775-5D43-4D1E-8F03-F84DA478EFF3}" srcOrd="0" destOrd="0" presId="urn:microsoft.com/office/officeart/2005/8/layout/chevron2"/>
    <dgm:cxn modelId="{D3D0DA23-4DDA-4FF6-A88B-83A96AA185C2}" type="presParOf" srcId="{E3D3A775-5D43-4D1E-8F03-F84DA478EFF3}" destId="{B2CBE468-7921-4D43-88D8-BA6C758E059C}" srcOrd="0" destOrd="0" presId="urn:microsoft.com/office/officeart/2005/8/layout/chevron2"/>
    <dgm:cxn modelId="{D573F1E2-A9D1-4C2C-B5D7-18302C76B6EB}" type="presParOf" srcId="{E3D3A775-5D43-4D1E-8F03-F84DA478EFF3}" destId="{4C27F3E0-4825-450C-A7A8-2947A93D95A5}" srcOrd="1" destOrd="0" presId="urn:microsoft.com/office/officeart/2005/8/layout/chevron2"/>
    <dgm:cxn modelId="{074001B0-7933-40CB-AF3C-93A1A4ED700E}" type="presParOf" srcId="{9E3EB476-9587-4897-80F4-D259676B0014}" destId="{2A669A46-ACFC-4FC8-950A-7FEF4AC56247}" srcOrd="1" destOrd="0" presId="urn:microsoft.com/office/officeart/2005/8/layout/chevron2"/>
    <dgm:cxn modelId="{CBB7734F-A0D7-4E3B-8AF2-F0116C053183}" type="presParOf" srcId="{9E3EB476-9587-4897-80F4-D259676B0014}" destId="{91D8B875-30B0-4D0E-A4B1-10A2DEDAD6E0}" srcOrd="2" destOrd="0" presId="urn:microsoft.com/office/officeart/2005/8/layout/chevron2"/>
    <dgm:cxn modelId="{E502D6F5-CAF6-4BAD-977F-022CDB248B32}" type="presParOf" srcId="{91D8B875-30B0-4D0E-A4B1-10A2DEDAD6E0}" destId="{EFF8265E-9F5F-42E1-9460-0C41B00A73C0}" srcOrd="0" destOrd="0" presId="urn:microsoft.com/office/officeart/2005/8/layout/chevron2"/>
    <dgm:cxn modelId="{E99468AE-6EBB-4CA6-98B2-F4ABC3EB66DE}" type="presParOf" srcId="{91D8B875-30B0-4D0E-A4B1-10A2DEDAD6E0}" destId="{A794BD79-3BCA-4E41-8D5D-9344D65E9136}" srcOrd="1" destOrd="0" presId="urn:microsoft.com/office/officeart/2005/8/layout/chevron2"/>
    <dgm:cxn modelId="{0470A17E-06F0-4950-9AEF-F5C4454026A6}" type="presParOf" srcId="{9E3EB476-9587-4897-80F4-D259676B0014}" destId="{EC2E3BB8-A6CD-4BC7-ACC0-A79839A36148}" srcOrd="3" destOrd="0" presId="urn:microsoft.com/office/officeart/2005/8/layout/chevron2"/>
    <dgm:cxn modelId="{34724886-6CA2-4B8E-852E-0A3B007FB10D}" type="presParOf" srcId="{9E3EB476-9587-4897-80F4-D259676B0014}" destId="{10A6CA25-FFB9-433F-8A08-ECD4D578F502}" srcOrd="4" destOrd="0" presId="urn:microsoft.com/office/officeart/2005/8/layout/chevron2"/>
    <dgm:cxn modelId="{289A57BA-41DE-4BAF-9F80-09ED3A136D8C}" type="presParOf" srcId="{10A6CA25-FFB9-433F-8A08-ECD4D578F502}" destId="{F63296C1-0788-445F-9A33-4D1DAC2E7CD7}" srcOrd="0" destOrd="0" presId="urn:microsoft.com/office/officeart/2005/8/layout/chevron2"/>
    <dgm:cxn modelId="{AFB96205-46A8-4CDD-BC30-476060D56738}" type="presParOf" srcId="{10A6CA25-FFB9-433F-8A08-ECD4D578F502}" destId="{1FB6035A-B0A2-43D0-A23B-42AE243EB73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BE468-7921-4D43-88D8-BA6C758E059C}">
      <dsp:nvSpPr>
        <dsp:cNvPr id="0" name=""/>
        <dsp:cNvSpPr/>
      </dsp:nvSpPr>
      <dsp:spPr>
        <a:xfrm rot="5400000">
          <a:off x="-239034" y="239273"/>
          <a:ext cx="1593563" cy="1115494"/>
        </a:xfrm>
        <a:prstGeom prst="chevron">
          <a:avLst/>
        </a:prstGeom>
        <a:solidFill>
          <a:schemeClr val="tx1">
            <a:lumMod val="65000"/>
            <a:lumOff val="3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it-IT" sz="1200" b="1" kern="1200" dirty="0" smtClean="0"/>
            <a:t>GPU</a:t>
          </a:r>
          <a:endParaRPr lang="it-IT" sz="1400" b="1" kern="1200" dirty="0"/>
        </a:p>
      </dsp:txBody>
      <dsp:txXfrm rot="-5400000">
        <a:off x="1" y="557985"/>
        <a:ext cx="1115494" cy="478069"/>
      </dsp:txXfrm>
    </dsp:sp>
    <dsp:sp modelId="{4C27F3E0-4825-450C-A7A8-2947A93D95A5}">
      <dsp:nvSpPr>
        <dsp:cNvPr id="0" name=""/>
        <dsp:cNvSpPr/>
      </dsp:nvSpPr>
      <dsp:spPr>
        <a:xfrm rot="5400000">
          <a:off x="1980900" y="-865166"/>
          <a:ext cx="1035816" cy="2766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t>The advent of GPUs makes possible the training of very large neural networks with even more than 150 millions of parameters. </a:t>
          </a:r>
          <a:endParaRPr lang="it-IT" sz="1200" b="1" kern="1200" dirty="0"/>
        </a:p>
      </dsp:txBody>
      <dsp:txXfrm rot="-5400000">
        <a:off x="1115494" y="50804"/>
        <a:ext cx="2716064" cy="934688"/>
      </dsp:txXfrm>
    </dsp:sp>
    <dsp:sp modelId="{EFF8265E-9F5F-42E1-9460-0C41B00A73C0}">
      <dsp:nvSpPr>
        <dsp:cNvPr id="0" name=""/>
        <dsp:cNvSpPr/>
      </dsp:nvSpPr>
      <dsp:spPr>
        <a:xfrm rot="5400000">
          <a:off x="-239034" y="1626991"/>
          <a:ext cx="1593563" cy="1115494"/>
        </a:xfrm>
        <a:prstGeom prst="chevron">
          <a:avLst/>
        </a:prstGeom>
        <a:solidFill>
          <a:schemeClr val="tx1">
            <a:lumMod val="65000"/>
            <a:lumOff val="3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it-IT" sz="1200" b="1" kern="1200" dirty="0" smtClean="0"/>
            <a:t>BIG </a:t>
          </a:r>
        </a:p>
        <a:p>
          <a:pPr lvl="0" algn="ctr" defTabSz="533400">
            <a:lnSpc>
              <a:spcPct val="90000"/>
            </a:lnSpc>
            <a:spcBef>
              <a:spcPct val="0"/>
            </a:spcBef>
            <a:spcAft>
              <a:spcPct val="35000"/>
            </a:spcAft>
          </a:pPr>
          <a:r>
            <a:rPr lang="it-IT" sz="1200" b="1" kern="1200" dirty="0" smtClean="0"/>
            <a:t>DATA</a:t>
          </a:r>
          <a:endParaRPr lang="it-IT" sz="1200" b="1" kern="1200" dirty="0"/>
        </a:p>
      </dsp:txBody>
      <dsp:txXfrm rot="-5400000">
        <a:off x="1" y="1945703"/>
        <a:ext cx="1115494" cy="478069"/>
      </dsp:txXfrm>
    </dsp:sp>
    <dsp:sp modelId="{A794BD79-3BCA-4E41-8D5D-9344D65E9136}">
      <dsp:nvSpPr>
        <dsp:cNvPr id="0" name=""/>
        <dsp:cNvSpPr/>
      </dsp:nvSpPr>
      <dsp:spPr>
        <a:xfrm rot="5400000">
          <a:off x="1980900" y="534056"/>
          <a:ext cx="1035816" cy="2766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t>A new generation </a:t>
          </a:r>
          <a:r>
            <a:rPr lang="en-GB" sz="1200" b="1" kern="1200" dirty="0" smtClean="0"/>
            <a:t>of larger training and test sets.</a:t>
          </a:r>
          <a:endParaRPr lang="it-IT" sz="1200" b="1" kern="1200" dirty="0"/>
        </a:p>
      </dsp:txBody>
      <dsp:txXfrm rot="-5400000">
        <a:off x="1115494" y="1450026"/>
        <a:ext cx="2716064" cy="934688"/>
      </dsp:txXfrm>
    </dsp:sp>
    <dsp:sp modelId="{F63296C1-0788-445F-9A33-4D1DAC2E7CD7}">
      <dsp:nvSpPr>
        <dsp:cNvPr id="0" name=""/>
        <dsp:cNvSpPr/>
      </dsp:nvSpPr>
      <dsp:spPr>
        <a:xfrm rot="5400000">
          <a:off x="-239034" y="3037719"/>
          <a:ext cx="1593563" cy="1115494"/>
        </a:xfrm>
        <a:prstGeom prst="chevron">
          <a:avLst/>
        </a:prstGeom>
        <a:solidFill>
          <a:schemeClr val="tx1">
            <a:lumMod val="65000"/>
            <a:lumOff val="3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it-IT" sz="1200" b="1" kern="1200" dirty="0" smtClean="0"/>
            <a:t>DROPOUT</a:t>
          </a:r>
          <a:endParaRPr lang="it-IT" sz="1600" b="1" kern="1200" dirty="0"/>
        </a:p>
      </dsp:txBody>
      <dsp:txXfrm rot="-5400000">
        <a:off x="1" y="3356431"/>
        <a:ext cx="1115494" cy="478069"/>
      </dsp:txXfrm>
    </dsp:sp>
    <dsp:sp modelId="{1FB6035A-B0A2-43D0-A23B-42AE243EB73D}">
      <dsp:nvSpPr>
        <dsp:cNvPr id="0" name=""/>
        <dsp:cNvSpPr/>
      </dsp:nvSpPr>
      <dsp:spPr>
        <a:xfrm rot="5400000">
          <a:off x="1980900" y="1964622"/>
          <a:ext cx="1035816" cy="2766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t>Better model regularization techniques have been discovered </a:t>
          </a:r>
          <a:r>
            <a:rPr lang="en-GB" sz="1200" b="1" kern="1200" dirty="0" smtClean="0"/>
            <a:t>such as </a:t>
          </a:r>
          <a:r>
            <a:rPr lang="en-GB" sz="1200" b="1" i="1" kern="1200" dirty="0" smtClean="0"/>
            <a:t>“Dropout”</a:t>
          </a:r>
          <a:r>
            <a:rPr lang="en-GB" sz="1200" b="1" kern="1200" dirty="0" smtClean="0"/>
            <a:t>  or </a:t>
          </a:r>
          <a:r>
            <a:rPr lang="en-GB" sz="1200" b="1" i="1" kern="1200" dirty="0" smtClean="0"/>
            <a:t>“Data Augmentation”</a:t>
          </a:r>
          <a:endParaRPr lang="it-IT" sz="1200" b="1" kern="1200" dirty="0"/>
        </a:p>
      </dsp:txBody>
      <dsp:txXfrm rot="-5400000">
        <a:off x="1115494" y="2880592"/>
        <a:ext cx="2716064" cy="934688"/>
      </dsp:txXfrm>
    </dsp:sp>
  </dsp:spTree>
</dsp:drawing>
</file>

<file path=ppt/diagrams/layout1.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211A6-D643-4A72-BF15-64A62F419B93}" type="datetimeFigureOut">
              <a:rPr lang="it-IT" smtClean="0"/>
              <a:t>28/04/2020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FCE19-9EF7-4E8C-9E2A-8907FB66DD8F}" type="slidenum">
              <a:rPr lang="it-IT" smtClean="0"/>
              <a:t>‹N›</a:t>
            </a:fld>
            <a:endParaRPr lang="it-IT"/>
          </a:p>
        </p:txBody>
      </p:sp>
    </p:spTree>
    <p:extLst>
      <p:ext uri="{BB962C8B-B14F-4D97-AF65-F5344CB8AC3E}">
        <p14:creationId xmlns:p14="http://schemas.microsoft.com/office/powerpoint/2010/main" val="130477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dirty="0"/>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pic>
        <p:nvPicPr>
          <p:cNvPr id="7" name="Immagine 6">
            <a:extLst>
              <a:ext uri="{FF2B5EF4-FFF2-40B4-BE49-F238E27FC236}">
                <a16:creationId xmlns:a16="http://schemas.microsoft.com/office/drawing/2014/main" id="{9C6F6CED-9005-4A6E-BB2F-36FC6BE46A3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489264" y="5854023"/>
            <a:ext cx="3213471" cy="763200"/>
          </a:xfrm>
          <a:prstGeom prst="rect">
            <a:avLst/>
          </a:prstGeom>
        </p:spPr>
      </p:pic>
    </p:spTree>
    <p:extLst>
      <p:ext uri="{BB962C8B-B14F-4D97-AF65-F5344CB8AC3E}">
        <p14:creationId xmlns:p14="http://schemas.microsoft.com/office/powerpoint/2010/main" val="377499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28/04/2020</a:t>
            </a:fld>
            <a:endParaRPr lang="it-IT"/>
          </a:p>
        </p:txBody>
      </p:sp>
      <p:sp>
        <p:nvSpPr>
          <p:cNvPr id="6" name="Segnaposto numero diapositiva 5"/>
          <p:cNvSpPr>
            <a:spLocks noGrp="1"/>
          </p:cNvSpPr>
          <p:nvPr>
            <p:ph type="sldNum" sz="quarter" idx="12"/>
          </p:nvPr>
        </p:nvSpPr>
        <p:spPr>
          <a:xfrm>
            <a:off x="3727516" y="6356350"/>
            <a:ext cx="2743200" cy="365125"/>
          </a:xfrm>
        </p:spPr>
        <p:txBody>
          <a:bodyPr/>
          <a:lstStyle/>
          <a:p>
            <a:fld id="{BED52276-0E1A-4AAB-B55D-E7E0A4D0B40E}" type="slidenum">
              <a:rPr lang="it-IT" smtClean="0"/>
              <a:t>‹N›</a:t>
            </a:fld>
            <a:endParaRPr lang="it-IT"/>
          </a:p>
        </p:txBody>
      </p:sp>
      <p:pic>
        <p:nvPicPr>
          <p:cNvPr id="7" name="Immagine 6"/>
          <p:cNvPicPr>
            <a:picLocks noChangeAspect="1"/>
          </p:cNvPicPr>
          <p:nvPr userDrawn="1"/>
        </p:nvPicPr>
        <p:blipFill>
          <a:blip r:embed="rId2"/>
          <a:stretch>
            <a:fillRect/>
          </a:stretch>
        </p:blipFill>
        <p:spPr>
          <a:xfrm>
            <a:off x="10680264" y="6538911"/>
            <a:ext cx="1347072" cy="247256"/>
          </a:xfrm>
          <a:prstGeom prst="rect">
            <a:avLst/>
          </a:prstGeom>
        </p:spPr>
      </p:pic>
      <p:pic>
        <p:nvPicPr>
          <p:cNvPr id="8" name="Immagine 7"/>
          <p:cNvPicPr>
            <a:picLocks noChangeAspect="1"/>
          </p:cNvPicPr>
          <p:nvPr userDrawn="1"/>
        </p:nvPicPr>
        <p:blipFill>
          <a:blip r:embed="rId3"/>
          <a:stretch>
            <a:fillRect/>
          </a:stretch>
        </p:blipFill>
        <p:spPr>
          <a:xfrm rot="16200000">
            <a:off x="10981869" y="5312470"/>
            <a:ext cx="1895412" cy="195522"/>
          </a:xfrm>
          <a:prstGeom prst="rect">
            <a:avLst/>
          </a:prstGeom>
        </p:spPr>
      </p:pic>
    </p:spTree>
    <p:extLst>
      <p:ext uri="{BB962C8B-B14F-4D97-AF65-F5344CB8AC3E}">
        <p14:creationId xmlns:p14="http://schemas.microsoft.com/office/powerpoint/2010/main" val="187823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28/04/2020</a:t>
            </a:fld>
            <a:endParaRPr lang="it-IT"/>
          </a:p>
        </p:txBody>
      </p:sp>
      <p:sp>
        <p:nvSpPr>
          <p:cNvPr id="6" name="Segnaposto numero diapositiva 5"/>
          <p:cNvSpPr>
            <a:spLocks noGrp="1"/>
          </p:cNvSpPr>
          <p:nvPr>
            <p:ph type="sldNum" sz="quarter" idx="12"/>
          </p:nvPr>
        </p:nvSpPr>
        <p:spPr>
          <a:xfrm>
            <a:off x="3755796" y="6356349"/>
            <a:ext cx="2743200" cy="365125"/>
          </a:xfrm>
        </p:spPr>
        <p:txBody>
          <a:bodyPr/>
          <a:lstStyle/>
          <a:p>
            <a:fld id="{BED52276-0E1A-4AAB-B55D-E7E0A4D0B40E}" type="slidenum">
              <a:rPr lang="it-IT" smtClean="0"/>
              <a:t>‹N›</a:t>
            </a:fld>
            <a:endParaRPr lang="it-IT"/>
          </a:p>
        </p:txBody>
      </p:sp>
      <p:pic>
        <p:nvPicPr>
          <p:cNvPr id="7" name="Immagine 6"/>
          <p:cNvPicPr>
            <a:picLocks noChangeAspect="1"/>
          </p:cNvPicPr>
          <p:nvPr userDrawn="1"/>
        </p:nvPicPr>
        <p:blipFill>
          <a:blip r:embed="rId2"/>
          <a:stretch>
            <a:fillRect/>
          </a:stretch>
        </p:blipFill>
        <p:spPr>
          <a:xfrm>
            <a:off x="10680264" y="6538911"/>
            <a:ext cx="1347072" cy="247256"/>
          </a:xfrm>
          <a:prstGeom prst="rect">
            <a:avLst/>
          </a:prstGeom>
        </p:spPr>
      </p:pic>
      <p:pic>
        <p:nvPicPr>
          <p:cNvPr id="8" name="Immagine 7"/>
          <p:cNvPicPr>
            <a:picLocks noChangeAspect="1"/>
          </p:cNvPicPr>
          <p:nvPr userDrawn="1"/>
        </p:nvPicPr>
        <p:blipFill>
          <a:blip r:embed="rId3"/>
          <a:stretch>
            <a:fillRect/>
          </a:stretch>
        </p:blipFill>
        <p:spPr>
          <a:xfrm rot="16200000">
            <a:off x="10981869" y="5312470"/>
            <a:ext cx="1895412" cy="195522"/>
          </a:xfrm>
          <a:prstGeom prst="rect">
            <a:avLst/>
          </a:prstGeom>
        </p:spPr>
      </p:pic>
    </p:spTree>
    <p:extLst>
      <p:ext uri="{BB962C8B-B14F-4D97-AF65-F5344CB8AC3E}">
        <p14:creationId xmlns:p14="http://schemas.microsoft.com/office/powerpoint/2010/main" val="382428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838200" y="1825625"/>
            <a:ext cx="10515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pic>
        <p:nvPicPr>
          <p:cNvPr id="8" name="Immagine 7"/>
          <p:cNvPicPr>
            <a:picLocks noChangeAspect="1"/>
          </p:cNvPicPr>
          <p:nvPr userDrawn="1"/>
        </p:nvPicPr>
        <p:blipFill>
          <a:blip r:embed="rId2"/>
          <a:stretch>
            <a:fillRect/>
          </a:stretch>
        </p:blipFill>
        <p:spPr>
          <a:xfrm>
            <a:off x="239479" y="6430418"/>
            <a:ext cx="1347072" cy="247256"/>
          </a:xfrm>
          <a:prstGeom prst="rect">
            <a:avLst/>
          </a:prstGeom>
        </p:spPr>
      </p:pic>
      <p:pic>
        <p:nvPicPr>
          <p:cNvPr id="7" name="Immagine 6">
            <a:extLst>
              <a:ext uri="{FF2B5EF4-FFF2-40B4-BE49-F238E27FC236}">
                <a16:creationId xmlns:a16="http://schemas.microsoft.com/office/drawing/2014/main" id="{C82AC108-130C-4AC4-BFEB-4C526538655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604149" y="6373046"/>
            <a:ext cx="2452889" cy="361999"/>
          </a:xfrm>
          <a:prstGeom prst="rect">
            <a:avLst/>
          </a:prstGeom>
        </p:spPr>
      </p:pic>
    </p:spTree>
    <p:extLst>
      <p:ext uri="{BB962C8B-B14F-4D97-AF65-F5344CB8AC3E}">
        <p14:creationId xmlns:p14="http://schemas.microsoft.com/office/powerpoint/2010/main" val="268658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A4AFE99-D1CA-4D64-8F4C-4E1B2D5B7D8B}" type="datetimeFigureOut">
              <a:rPr lang="it-IT" smtClean="0"/>
              <a:t>28/04/2020</a:t>
            </a:fld>
            <a:endParaRPr lang="it-IT"/>
          </a:p>
        </p:txBody>
      </p:sp>
      <p:sp>
        <p:nvSpPr>
          <p:cNvPr id="7" name="Segnaposto numero diapositiva 6"/>
          <p:cNvSpPr>
            <a:spLocks noGrp="1"/>
          </p:cNvSpPr>
          <p:nvPr>
            <p:ph type="sldNum" sz="quarter" idx="12"/>
          </p:nvPr>
        </p:nvSpPr>
        <p:spPr>
          <a:xfrm>
            <a:off x="3906625" y="6356350"/>
            <a:ext cx="2743200" cy="365125"/>
          </a:xfrm>
        </p:spPr>
        <p:txBody>
          <a:bodyPr/>
          <a:lstStyle/>
          <a:p>
            <a:fld id="{BED52276-0E1A-4AAB-B55D-E7E0A4D0B40E}" type="slidenum">
              <a:rPr lang="it-IT" smtClean="0"/>
              <a:t>‹N›</a:t>
            </a:fld>
            <a:endParaRPr lang="it-IT"/>
          </a:p>
        </p:txBody>
      </p:sp>
      <p:pic>
        <p:nvPicPr>
          <p:cNvPr id="8" name="Immagine 7"/>
          <p:cNvPicPr>
            <a:picLocks noChangeAspect="1"/>
          </p:cNvPicPr>
          <p:nvPr userDrawn="1"/>
        </p:nvPicPr>
        <p:blipFill>
          <a:blip r:embed="rId2"/>
          <a:stretch>
            <a:fillRect/>
          </a:stretch>
        </p:blipFill>
        <p:spPr>
          <a:xfrm>
            <a:off x="10680264" y="6538911"/>
            <a:ext cx="1347072" cy="247256"/>
          </a:xfrm>
          <a:prstGeom prst="rect">
            <a:avLst/>
          </a:prstGeom>
        </p:spPr>
      </p:pic>
      <p:pic>
        <p:nvPicPr>
          <p:cNvPr id="9" name="Immagine 8"/>
          <p:cNvPicPr>
            <a:picLocks noChangeAspect="1"/>
          </p:cNvPicPr>
          <p:nvPr userDrawn="1"/>
        </p:nvPicPr>
        <p:blipFill>
          <a:blip r:embed="rId3"/>
          <a:stretch>
            <a:fillRect/>
          </a:stretch>
        </p:blipFill>
        <p:spPr>
          <a:xfrm rot="16200000">
            <a:off x="10981869" y="5312470"/>
            <a:ext cx="1895412" cy="195522"/>
          </a:xfrm>
          <a:prstGeom prst="rect">
            <a:avLst/>
          </a:prstGeom>
        </p:spPr>
      </p:pic>
    </p:spTree>
    <p:extLst>
      <p:ext uri="{BB962C8B-B14F-4D97-AF65-F5344CB8AC3E}">
        <p14:creationId xmlns:p14="http://schemas.microsoft.com/office/powerpoint/2010/main" val="178572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A4AFE99-D1CA-4D64-8F4C-4E1B2D5B7D8B}" type="datetimeFigureOut">
              <a:rPr lang="it-IT" smtClean="0"/>
              <a:t>28/04/2020</a:t>
            </a:fld>
            <a:endParaRPr lang="it-IT"/>
          </a:p>
        </p:txBody>
      </p:sp>
      <p:sp>
        <p:nvSpPr>
          <p:cNvPr id="9" name="Segnaposto numero diapositiva 8"/>
          <p:cNvSpPr>
            <a:spLocks noGrp="1"/>
          </p:cNvSpPr>
          <p:nvPr>
            <p:ph type="sldNum" sz="quarter" idx="12"/>
          </p:nvPr>
        </p:nvSpPr>
        <p:spPr>
          <a:xfrm>
            <a:off x="3736942" y="6359034"/>
            <a:ext cx="2743200" cy="365125"/>
          </a:xfrm>
        </p:spPr>
        <p:txBody>
          <a:bodyPr/>
          <a:lstStyle/>
          <a:p>
            <a:fld id="{BED52276-0E1A-4AAB-B55D-E7E0A4D0B40E}" type="slidenum">
              <a:rPr lang="it-IT" smtClean="0"/>
              <a:t>‹N›</a:t>
            </a:fld>
            <a:endParaRPr lang="it-IT"/>
          </a:p>
        </p:txBody>
      </p:sp>
      <p:pic>
        <p:nvPicPr>
          <p:cNvPr id="10" name="Immagine 9"/>
          <p:cNvPicPr>
            <a:picLocks noChangeAspect="1"/>
          </p:cNvPicPr>
          <p:nvPr userDrawn="1"/>
        </p:nvPicPr>
        <p:blipFill>
          <a:blip r:embed="rId2"/>
          <a:stretch>
            <a:fillRect/>
          </a:stretch>
        </p:blipFill>
        <p:spPr>
          <a:xfrm>
            <a:off x="10680264" y="6538911"/>
            <a:ext cx="1347072" cy="247256"/>
          </a:xfrm>
          <a:prstGeom prst="rect">
            <a:avLst/>
          </a:prstGeom>
        </p:spPr>
      </p:pic>
      <p:pic>
        <p:nvPicPr>
          <p:cNvPr id="11" name="Immagine 10"/>
          <p:cNvPicPr>
            <a:picLocks noChangeAspect="1"/>
          </p:cNvPicPr>
          <p:nvPr userDrawn="1"/>
        </p:nvPicPr>
        <p:blipFill>
          <a:blip r:embed="rId3"/>
          <a:stretch>
            <a:fillRect/>
          </a:stretch>
        </p:blipFill>
        <p:spPr>
          <a:xfrm rot="16200000">
            <a:off x="10981869" y="5312470"/>
            <a:ext cx="1895412" cy="195522"/>
          </a:xfrm>
          <a:prstGeom prst="rect">
            <a:avLst/>
          </a:prstGeom>
        </p:spPr>
      </p:pic>
    </p:spTree>
    <p:extLst>
      <p:ext uri="{BB962C8B-B14F-4D97-AF65-F5344CB8AC3E}">
        <p14:creationId xmlns:p14="http://schemas.microsoft.com/office/powerpoint/2010/main" val="165315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CA4AFE99-D1CA-4D64-8F4C-4E1B2D5B7D8B}" type="datetimeFigureOut">
              <a:rPr lang="it-IT" smtClean="0"/>
              <a:t>28/04/2020</a:t>
            </a:fld>
            <a:endParaRPr lang="it-IT"/>
          </a:p>
        </p:txBody>
      </p:sp>
      <p:sp>
        <p:nvSpPr>
          <p:cNvPr id="5" name="Segnaposto numero diapositiva 4"/>
          <p:cNvSpPr>
            <a:spLocks noGrp="1"/>
          </p:cNvSpPr>
          <p:nvPr>
            <p:ph type="sldNum" sz="quarter" idx="12"/>
          </p:nvPr>
        </p:nvSpPr>
        <p:spPr>
          <a:xfrm>
            <a:off x="3916052" y="6356350"/>
            <a:ext cx="2743200" cy="365125"/>
          </a:xfrm>
        </p:spPr>
        <p:txBody>
          <a:bodyPr/>
          <a:lstStyle/>
          <a:p>
            <a:fld id="{BED52276-0E1A-4AAB-B55D-E7E0A4D0B40E}" type="slidenum">
              <a:rPr lang="it-IT" smtClean="0"/>
              <a:t>‹N›</a:t>
            </a:fld>
            <a:endParaRPr lang="it-IT"/>
          </a:p>
        </p:txBody>
      </p:sp>
      <p:pic>
        <p:nvPicPr>
          <p:cNvPr id="6" name="Immagine 5"/>
          <p:cNvPicPr>
            <a:picLocks noChangeAspect="1"/>
          </p:cNvPicPr>
          <p:nvPr userDrawn="1"/>
        </p:nvPicPr>
        <p:blipFill>
          <a:blip r:embed="rId2"/>
          <a:stretch>
            <a:fillRect/>
          </a:stretch>
        </p:blipFill>
        <p:spPr>
          <a:xfrm>
            <a:off x="10680264" y="6538911"/>
            <a:ext cx="1347072" cy="247256"/>
          </a:xfrm>
          <a:prstGeom prst="rect">
            <a:avLst/>
          </a:prstGeom>
        </p:spPr>
      </p:pic>
      <p:pic>
        <p:nvPicPr>
          <p:cNvPr id="7" name="Immagine 6"/>
          <p:cNvPicPr>
            <a:picLocks noChangeAspect="1"/>
          </p:cNvPicPr>
          <p:nvPr userDrawn="1"/>
        </p:nvPicPr>
        <p:blipFill>
          <a:blip r:embed="rId3"/>
          <a:stretch>
            <a:fillRect/>
          </a:stretch>
        </p:blipFill>
        <p:spPr>
          <a:xfrm rot="16200000">
            <a:off x="10981869" y="5312470"/>
            <a:ext cx="1895412" cy="195522"/>
          </a:xfrm>
          <a:prstGeom prst="rect">
            <a:avLst/>
          </a:prstGeom>
        </p:spPr>
      </p:pic>
    </p:spTree>
    <p:extLst>
      <p:ext uri="{BB962C8B-B14F-4D97-AF65-F5344CB8AC3E}">
        <p14:creationId xmlns:p14="http://schemas.microsoft.com/office/powerpoint/2010/main" val="422537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A4AFE99-D1CA-4D64-8F4C-4E1B2D5B7D8B}" type="datetimeFigureOut">
              <a:rPr lang="it-IT" smtClean="0"/>
              <a:t>28/04/2020</a:t>
            </a:fld>
            <a:endParaRPr lang="it-IT"/>
          </a:p>
        </p:txBody>
      </p:sp>
      <p:sp>
        <p:nvSpPr>
          <p:cNvPr id="4" name="Segnaposto numero diapositiva 3"/>
          <p:cNvSpPr>
            <a:spLocks noGrp="1"/>
          </p:cNvSpPr>
          <p:nvPr>
            <p:ph type="sldNum" sz="quarter" idx="12"/>
          </p:nvPr>
        </p:nvSpPr>
        <p:spPr>
          <a:xfrm>
            <a:off x="3727515" y="6356350"/>
            <a:ext cx="2743200" cy="365125"/>
          </a:xfrm>
        </p:spPr>
        <p:txBody>
          <a:bodyPr/>
          <a:lstStyle/>
          <a:p>
            <a:fld id="{BED52276-0E1A-4AAB-B55D-E7E0A4D0B40E}" type="slidenum">
              <a:rPr lang="it-IT" smtClean="0"/>
              <a:t>‹N›</a:t>
            </a:fld>
            <a:endParaRPr lang="it-IT"/>
          </a:p>
        </p:txBody>
      </p:sp>
      <p:pic>
        <p:nvPicPr>
          <p:cNvPr id="5" name="Immagine 4"/>
          <p:cNvPicPr>
            <a:picLocks noChangeAspect="1"/>
          </p:cNvPicPr>
          <p:nvPr userDrawn="1"/>
        </p:nvPicPr>
        <p:blipFill>
          <a:blip r:embed="rId2"/>
          <a:stretch>
            <a:fillRect/>
          </a:stretch>
        </p:blipFill>
        <p:spPr>
          <a:xfrm>
            <a:off x="10680264" y="6538911"/>
            <a:ext cx="1347072" cy="247256"/>
          </a:xfrm>
          <a:prstGeom prst="rect">
            <a:avLst/>
          </a:prstGeom>
        </p:spPr>
      </p:pic>
      <p:pic>
        <p:nvPicPr>
          <p:cNvPr id="6" name="Immagine 5"/>
          <p:cNvPicPr>
            <a:picLocks noChangeAspect="1"/>
          </p:cNvPicPr>
          <p:nvPr userDrawn="1"/>
        </p:nvPicPr>
        <p:blipFill>
          <a:blip r:embed="rId3"/>
          <a:stretch>
            <a:fillRect/>
          </a:stretch>
        </p:blipFill>
        <p:spPr>
          <a:xfrm rot="16200000">
            <a:off x="10981869" y="5312470"/>
            <a:ext cx="1895412" cy="195522"/>
          </a:xfrm>
          <a:prstGeom prst="rect">
            <a:avLst/>
          </a:prstGeom>
        </p:spPr>
      </p:pic>
    </p:spTree>
    <p:extLst>
      <p:ext uri="{BB962C8B-B14F-4D97-AF65-F5344CB8AC3E}">
        <p14:creationId xmlns:p14="http://schemas.microsoft.com/office/powerpoint/2010/main" val="290789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28/04/2020</a:t>
            </a:fld>
            <a:endParaRPr lang="it-IT"/>
          </a:p>
        </p:txBody>
      </p:sp>
      <p:sp>
        <p:nvSpPr>
          <p:cNvPr id="7" name="Segnaposto numero diapositiva 6"/>
          <p:cNvSpPr>
            <a:spLocks noGrp="1"/>
          </p:cNvSpPr>
          <p:nvPr>
            <p:ph type="sldNum" sz="quarter" idx="12"/>
          </p:nvPr>
        </p:nvSpPr>
        <p:spPr>
          <a:xfrm>
            <a:off x="3736942" y="6356350"/>
            <a:ext cx="2743200" cy="365125"/>
          </a:xfrm>
        </p:spPr>
        <p:txBody>
          <a:bodyPr/>
          <a:lstStyle/>
          <a:p>
            <a:fld id="{BED52276-0E1A-4AAB-B55D-E7E0A4D0B40E}" type="slidenum">
              <a:rPr lang="it-IT" smtClean="0"/>
              <a:t>‹N›</a:t>
            </a:fld>
            <a:endParaRPr lang="it-IT"/>
          </a:p>
        </p:txBody>
      </p:sp>
      <p:pic>
        <p:nvPicPr>
          <p:cNvPr id="8" name="Immagine 7"/>
          <p:cNvPicPr>
            <a:picLocks noChangeAspect="1"/>
          </p:cNvPicPr>
          <p:nvPr userDrawn="1"/>
        </p:nvPicPr>
        <p:blipFill>
          <a:blip r:embed="rId2"/>
          <a:stretch>
            <a:fillRect/>
          </a:stretch>
        </p:blipFill>
        <p:spPr>
          <a:xfrm>
            <a:off x="10680264" y="6538911"/>
            <a:ext cx="1347072" cy="247256"/>
          </a:xfrm>
          <a:prstGeom prst="rect">
            <a:avLst/>
          </a:prstGeom>
        </p:spPr>
      </p:pic>
      <p:pic>
        <p:nvPicPr>
          <p:cNvPr id="9" name="Immagine 8"/>
          <p:cNvPicPr>
            <a:picLocks noChangeAspect="1"/>
          </p:cNvPicPr>
          <p:nvPr userDrawn="1"/>
        </p:nvPicPr>
        <p:blipFill>
          <a:blip r:embed="rId3"/>
          <a:stretch>
            <a:fillRect/>
          </a:stretch>
        </p:blipFill>
        <p:spPr>
          <a:xfrm rot="16200000">
            <a:off x="10981869" y="5312470"/>
            <a:ext cx="1895412" cy="195522"/>
          </a:xfrm>
          <a:prstGeom prst="rect">
            <a:avLst/>
          </a:prstGeom>
        </p:spPr>
      </p:pic>
    </p:spTree>
    <p:extLst>
      <p:ext uri="{BB962C8B-B14F-4D97-AF65-F5344CB8AC3E}">
        <p14:creationId xmlns:p14="http://schemas.microsoft.com/office/powerpoint/2010/main" val="376709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28/04/2020</a:t>
            </a:fld>
            <a:endParaRPr lang="it-IT"/>
          </a:p>
        </p:txBody>
      </p:sp>
      <p:sp>
        <p:nvSpPr>
          <p:cNvPr id="7" name="Segnaposto numero diapositiva 6"/>
          <p:cNvSpPr>
            <a:spLocks noGrp="1"/>
          </p:cNvSpPr>
          <p:nvPr>
            <p:ph type="sldNum" sz="quarter" idx="12"/>
          </p:nvPr>
        </p:nvSpPr>
        <p:spPr>
          <a:xfrm>
            <a:off x="3811588" y="6368461"/>
            <a:ext cx="2743200" cy="365125"/>
          </a:xfrm>
        </p:spPr>
        <p:txBody>
          <a:bodyPr/>
          <a:lstStyle/>
          <a:p>
            <a:fld id="{BED52276-0E1A-4AAB-B55D-E7E0A4D0B40E}" type="slidenum">
              <a:rPr lang="it-IT" smtClean="0"/>
              <a:t>‹N›</a:t>
            </a:fld>
            <a:endParaRPr lang="it-IT"/>
          </a:p>
        </p:txBody>
      </p:sp>
      <p:pic>
        <p:nvPicPr>
          <p:cNvPr id="8" name="Immagine 7"/>
          <p:cNvPicPr>
            <a:picLocks noChangeAspect="1"/>
          </p:cNvPicPr>
          <p:nvPr userDrawn="1"/>
        </p:nvPicPr>
        <p:blipFill>
          <a:blip r:embed="rId2"/>
          <a:stretch>
            <a:fillRect/>
          </a:stretch>
        </p:blipFill>
        <p:spPr>
          <a:xfrm>
            <a:off x="10680264" y="6538911"/>
            <a:ext cx="1347072" cy="247256"/>
          </a:xfrm>
          <a:prstGeom prst="rect">
            <a:avLst/>
          </a:prstGeom>
        </p:spPr>
      </p:pic>
      <p:pic>
        <p:nvPicPr>
          <p:cNvPr id="9" name="Immagine 8"/>
          <p:cNvPicPr>
            <a:picLocks noChangeAspect="1"/>
          </p:cNvPicPr>
          <p:nvPr userDrawn="1"/>
        </p:nvPicPr>
        <p:blipFill>
          <a:blip r:embed="rId3"/>
          <a:stretch>
            <a:fillRect/>
          </a:stretch>
        </p:blipFill>
        <p:spPr>
          <a:xfrm rot="16200000">
            <a:off x="10981869" y="5312470"/>
            <a:ext cx="1895412" cy="195522"/>
          </a:xfrm>
          <a:prstGeom prst="rect">
            <a:avLst/>
          </a:prstGeom>
        </p:spPr>
      </p:pic>
    </p:spTree>
    <p:extLst>
      <p:ext uri="{BB962C8B-B14F-4D97-AF65-F5344CB8AC3E}">
        <p14:creationId xmlns:p14="http://schemas.microsoft.com/office/powerpoint/2010/main" val="83369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AFE99-D1CA-4D64-8F4C-4E1B2D5B7D8B}" type="datetimeFigureOut">
              <a:rPr lang="it-IT" smtClean="0"/>
              <a:t>28/04/2020</a:t>
            </a:fld>
            <a:endParaRPr lang="it-IT"/>
          </a:p>
        </p:txBody>
      </p:sp>
      <p:sp>
        <p:nvSpPr>
          <p:cNvPr id="6" name="Segnaposto numero diapositiva 5"/>
          <p:cNvSpPr>
            <a:spLocks noGrp="1"/>
          </p:cNvSpPr>
          <p:nvPr>
            <p:ph type="sldNum" sz="quarter" idx="4"/>
          </p:nvPr>
        </p:nvSpPr>
        <p:spPr>
          <a:xfrm>
            <a:off x="372751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52276-0E1A-4AAB-B55D-E7E0A4D0B40E}" type="slidenum">
              <a:rPr lang="it-IT" smtClean="0"/>
              <a:t>‹N›</a:t>
            </a:fld>
            <a:endParaRPr lang="it-IT"/>
          </a:p>
        </p:txBody>
      </p:sp>
    </p:spTree>
    <p:extLst>
      <p:ext uri="{BB962C8B-B14F-4D97-AF65-F5344CB8AC3E}">
        <p14:creationId xmlns:p14="http://schemas.microsoft.com/office/powerpoint/2010/main" val="3278531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amsivarmagunturi@gmail.com" TargetMode="External"/><Relationship Id="rId2" Type="http://schemas.openxmlformats.org/officeDocument/2006/relationships/hyperlink" Target="mailto:francesco.pugliese@istat.i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590101"/>
            <a:ext cx="9144000" cy="2387600"/>
          </a:xfrm>
        </p:spPr>
        <p:txBody>
          <a:bodyPr>
            <a:normAutofit/>
          </a:bodyPr>
          <a:lstStyle/>
          <a:p>
            <a:r>
              <a:rPr lang="it-IT" dirty="0" err="1" smtClean="0"/>
              <a:t>Introduction</a:t>
            </a:r>
            <a:r>
              <a:rPr lang="it-IT" dirty="0" smtClean="0"/>
              <a:t> </a:t>
            </a:r>
            <a:r>
              <a:rPr lang="it-IT" dirty="0" smtClean="0"/>
              <a:t>to </a:t>
            </a:r>
            <a:br>
              <a:rPr lang="it-IT" dirty="0" smtClean="0"/>
            </a:br>
            <a:r>
              <a:rPr lang="it-IT" dirty="0" smtClean="0"/>
              <a:t>Machine </a:t>
            </a:r>
            <a:r>
              <a:rPr lang="it-IT" dirty="0" smtClean="0"/>
              <a:t>Learning </a:t>
            </a:r>
            <a:endParaRPr lang="it-IT" dirty="0"/>
          </a:p>
        </p:txBody>
      </p:sp>
      <p:sp>
        <p:nvSpPr>
          <p:cNvPr id="3" name="Sottotitolo 2"/>
          <p:cNvSpPr>
            <a:spLocks noGrp="1"/>
          </p:cNvSpPr>
          <p:nvPr>
            <p:ph type="subTitle" idx="1"/>
          </p:nvPr>
        </p:nvSpPr>
        <p:spPr/>
        <p:txBody>
          <a:bodyPr>
            <a:normAutofit lnSpcReduction="10000"/>
          </a:bodyPr>
          <a:lstStyle/>
          <a:p>
            <a:r>
              <a:rPr lang="it-IT" i="1" dirty="0">
                <a:solidFill>
                  <a:srgbClr val="C00000"/>
                </a:solidFill>
              </a:rPr>
              <a:t>Francesco Pugliese, </a:t>
            </a:r>
            <a:r>
              <a:rPr lang="it-IT" i="1" dirty="0" err="1">
                <a:solidFill>
                  <a:srgbClr val="C00000"/>
                </a:solidFill>
              </a:rPr>
              <a:t>PhD</a:t>
            </a:r>
            <a:endParaRPr lang="it-IT" i="1" dirty="0">
              <a:solidFill>
                <a:srgbClr val="C00000"/>
              </a:solidFill>
            </a:endParaRPr>
          </a:p>
          <a:p>
            <a:r>
              <a:rPr lang="en-US" i="1" dirty="0">
                <a:solidFill>
                  <a:srgbClr val="C00000"/>
                </a:solidFill>
                <a:hlinkClick r:id="rId2"/>
              </a:rPr>
              <a:t>francesco.pugliese@istat.it</a:t>
            </a:r>
            <a:endParaRPr lang="en-US" i="1" dirty="0">
              <a:solidFill>
                <a:srgbClr val="C00000"/>
              </a:solidFill>
            </a:endParaRPr>
          </a:p>
          <a:p>
            <a:r>
              <a:rPr lang="en-US" i="1" dirty="0" err="1">
                <a:solidFill>
                  <a:srgbClr val="C00000"/>
                </a:solidFill>
              </a:rPr>
              <a:t>Vamsi</a:t>
            </a:r>
            <a:r>
              <a:rPr lang="en-US" i="1" dirty="0">
                <a:solidFill>
                  <a:srgbClr val="C00000"/>
                </a:solidFill>
              </a:rPr>
              <a:t> </a:t>
            </a:r>
            <a:r>
              <a:rPr lang="en-US" i="1" dirty="0" err="1">
                <a:solidFill>
                  <a:srgbClr val="C00000"/>
                </a:solidFill>
              </a:rPr>
              <a:t>Guturi</a:t>
            </a:r>
            <a:r>
              <a:rPr lang="en-US" i="1" dirty="0">
                <a:solidFill>
                  <a:srgbClr val="C00000"/>
                </a:solidFill>
              </a:rPr>
              <a:t>, Data Scientist</a:t>
            </a:r>
          </a:p>
          <a:p>
            <a:r>
              <a:rPr lang="it-IT" i="1" dirty="0">
                <a:solidFill>
                  <a:srgbClr val="C00000"/>
                </a:solidFill>
                <a:hlinkClick r:id="rId3"/>
              </a:rPr>
              <a:t>vamsivarmagunturi@gmail.com</a:t>
            </a:r>
            <a:endParaRPr lang="it-IT" i="1" dirty="0">
              <a:solidFill>
                <a:srgbClr val="C00000"/>
              </a:solidFill>
            </a:endParaRPr>
          </a:p>
          <a:p>
            <a:endParaRPr lang="it-IT" dirty="0"/>
          </a:p>
        </p:txBody>
      </p:sp>
    </p:spTree>
    <p:extLst>
      <p:ext uri="{BB962C8B-B14F-4D97-AF65-F5344CB8AC3E}">
        <p14:creationId xmlns:p14="http://schemas.microsoft.com/office/powerpoint/2010/main" val="954513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13563" y="383559"/>
            <a:ext cx="3538533"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Being able to adapt to new inputs and make predictions is the crucial </a:t>
            </a:r>
            <a:r>
              <a:rPr lang="en-GB" b="1" dirty="0">
                <a:latin typeface="Tahoma" panose="020B0604030504040204" pitchFamily="34" charset="0"/>
                <a:ea typeface="Tahoma" panose="020B0604030504040204" pitchFamily="34" charset="0"/>
                <a:cs typeface="Tahoma" panose="020B0604030504040204" pitchFamily="34" charset="0"/>
              </a:rPr>
              <a:t>generalisation</a:t>
            </a:r>
            <a:r>
              <a:rPr lang="en-GB" dirty="0">
                <a:latin typeface="Tahoma" panose="020B0604030504040204" pitchFamily="34" charset="0"/>
                <a:ea typeface="Tahoma" panose="020B0604030504040204" pitchFamily="34" charset="0"/>
                <a:cs typeface="Tahoma" panose="020B0604030504040204" pitchFamily="34" charset="0"/>
              </a:rPr>
              <a:t> part of machine learning. In training, we want to </a:t>
            </a:r>
            <a:r>
              <a:rPr lang="en-GB" b="1" dirty="0">
                <a:latin typeface="Tahoma" panose="020B0604030504040204" pitchFamily="34" charset="0"/>
                <a:ea typeface="Tahoma" panose="020B0604030504040204" pitchFamily="34" charset="0"/>
                <a:cs typeface="Tahoma" panose="020B0604030504040204" pitchFamily="34" charset="0"/>
              </a:rPr>
              <a:t>maximise generalisation</a:t>
            </a:r>
            <a:r>
              <a:rPr lang="en-GB" dirty="0">
                <a:latin typeface="Tahoma" panose="020B0604030504040204" pitchFamily="34" charset="0"/>
                <a:ea typeface="Tahoma" panose="020B0604030504040204" pitchFamily="34" charset="0"/>
                <a:cs typeface="Tahoma" panose="020B0604030504040204" pitchFamily="34" charset="0"/>
              </a:rPr>
              <a:t>, so the supervised model defines the real "general" underlying relationship.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the model is over-trained, we cause over-fitting to the examples used and the model would be unable to adapt to new, previously unseen inputs.</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side effect to be aware of in supervised learning that the supervision we provide introduces </a:t>
            </a:r>
            <a:r>
              <a:rPr lang="en-GB" b="1" dirty="0">
                <a:latin typeface="Tahoma" panose="020B0604030504040204" pitchFamily="34" charset="0"/>
                <a:ea typeface="Tahoma" panose="020B0604030504040204" pitchFamily="34" charset="0"/>
                <a:cs typeface="Tahoma" panose="020B0604030504040204" pitchFamily="34" charset="0"/>
              </a:rPr>
              <a:t>bias</a:t>
            </a:r>
            <a:r>
              <a:rPr lang="en-GB" dirty="0">
                <a:latin typeface="Tahoma" panose="020B0604030504040204" pitchFamily="34" charset="0"/>
                <a:ea typeface="Tahoma" panose="020B0604030504040204" pitchFamily="34" charset="0"/>
                <a:cs typeface="Tahoma" panose="020B0604030504040204" pitchFamily="34" charset="0"/>
              </a:rPr>
              <a:t> to the learning. The model can only be imitating exactly what it was shown, so it is very important to show it </a:t>
            </a:r>
            <a:r>
              <a:rPr lang="en-GB" b="1" dirty="0">
                <a:latin typeface="Tahoma" panose="020B0604030504040204" pitchFamily="34" charset="0"/>
                <a:ea typeface="Tahoma" panose="020B0604030504040204" pitchFamily="34" charset="0"/>
                <a:cs typeface="Tahoma" panose="020B0604030504040204" pitchFamily="34" charset="0"/>
              </a:rPr>
              <a:t>reliable</a:t>
            </a:r>
            <a:r>
              <a:rPr lang="en-GB" dirty="0">
                <a:latin typeface="Tahoma" panose="020B0604030504040204" pitchFamily="34" charset="0"/>
                <a:ea typeface="Tahoma" panose="020B0604030504040204" pitchFamily="34" charset="0"/>
                <a:cs typeface="Tahoma" panose="020B0604030504040204" pitchFamily="34" charset="0"/>
              </a:rPr>
              <a:t>, </a:t>
            </a:r>
            <a:r>
              <a:rPr lang="en-GB" b="1" dirty="0">
                <a:latin typeface="Tahoma" panose="020B0604030504040204" pitchFamily="34" charset="0"/>
                <a:ea typeface="Tahoma" panose="020B0604030504040204" pitchFamily="34" charset="0"/>
                <a:cs typeface="Tahoma" panose="020B0604030504040204" pitchFamily="34" charset="0"/>
              </a:rPr>
              <a:t>unbiased examples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Also, supervised learning usually requires a lot of data before it learns.</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Obtaining enough </a:t>
            </a:r>
            <a:r>
              <a:rPr lang="en-GB" b="1" dirty="0">
                <a:latin typeface="Tahoma" panose="020B0604030504040204" pitchFamily="34" charset="0"/>
                <a:ea typeface="Tahoma" panose="020B0604030504040204" pitchFamily="34" charset="0"/>
                <a:cs typeface="Tahoma" panose="020B0604030504040204" pitchFamily="34" charset="0"/>
              </a:rPr>
              <a:t>reliably labelled data </a:t>
            </a:r>
            <a:r>
              <a:rPr lang="en-GB" dirty="0">
                <a:latin typeface="Tahoma" panose="020B0604030504040204" pitchFamily="34" charset="0"/>
                <a:ea typeface="Tahoma" panose="020B0604030504040204" pitchFamily="34" charset="0"/>
                <a:cs typeface="Tahoma" panose="020B0604030504040204" pitchFamily="34" charset="0"/>
              </a:rPr>
              <a:t>is often the hardest and most expensive part of using supervised learning. (Hence why </a:t>
            </a:r>
            <a:r>
              <a:rPr lang="en-GB" b="1" dirty="0">
                <a:latin typeface="Tahoma" panose="020B0604030504040204" pitchFamily="34" charset="0"/>
                <a:ea typeface="Tahoma" panose="020B0604030504040204" pitchFamily="34" charset="0"/>
                <a:cs typeface="Tahoma" panose="020B0604030504040204" pitchFamily="34" charset="0"/>
              </a:rPr>
              <a:t>data has been called the new oil</a:t>
            </a:r>
            <a:r>
              <a:rPr lang="en-GB"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81144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7581" y="290267"/>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pic>
        <p:nvPicPr>
          <p:cNvPr id="4" name="Picture 4">
            <a:extLst>
              <a:ext uri="{FF2B5EF4-FFF2-40B4-BE49-F238E27FC236}">
                <a16:creationId xmlns:a16="http://schemas.microsoft.com/office/drawing/2014/main" id="{06C030D0-2FCE-C844-9A8D-94741F861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752" y="1318242"/>
            <a:ext cx="8466083" cy="3837958"/>
          </a:xfrm>
          <a:prstGeom prst="rect">
            <a:avLst/>
          </a:prstGeom>
        </p:spPr>
      </p:pic>
    </p:spTree>
    <p:extLst>
      <p:ext uri="{BB962C8B-B14F-4D97-AF65-F5344CB8AC3E}">
        <p14:creationId xmlns:p14="http://schemas.microsoft.com/office/powerpoint/2010/main" val="126272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95198" y="315320"/>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00384" y="1351051"/>
            <a:ext cx="10938510" cy="4801314"/>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unsupervised learning, only input data is provided in the examples. There are </a:t>
            </a:r>
            <a:r>
              <a:rPr lang="en-GB" b="1" dirty="0">
                <a:latin typeface="Tahoma" panose="020B0604030504040204" pitchFamily="34" charset="0"/>
                <a:ea typeface="Tahoma" panose="020B0604030504040204" pitchFamily="34" charset="0"/>
                <a:cs typeface="Tahoma" panose="020B0604030504040204" pitchFamily="34" charset="0"/>
              </a:rPr>
              <a:t>no labelled</a:t>
            </a:r>
            <a:r>
              <a:rPr lang="en-GB" dirty="0">
                <a:latin typeface="Tahoma" panose="020B0604030504040204" pitchFamily="34" charset="0"/>
                <a:ea typeface="Tahoma" panose="020B0604030504040204" pitchFamily="34" charset="0"/>
                <a:cs typeface="Tahoma" panose="020B0604030504040204" pitchFamily="34" charset="0"/>
              </a:rPr>
              <a:t> example outputs to aim for. But it may be surprising to know that it is still possible to find many interesting and complex patterns hidden within data without any labels.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An example of unsupervised learning in real life would be </a:t>
            </a:r>
            <a:r>
              <a:rPr lang="en-GB" b="1" dirty="0">
                <a:latin typeface="Tahoma" panose="020B0604030504040204" pitchFamily="34" charset="0"/>
                <a:ea typeface="Tahoma" panose="020B0604030504040204" pitchFamily="34" charset="0"/>
                <a:cs typeface="Tahoma" panose="020B0604030504040204" pitchFamily="34" charset="0"/>
              </a:rPr>
              <a:t>sorting different colour coins into separate piles</a:t>
            </a:r>
            <a:r>
              <a:rPr lang="en-GB" dirty="0">
                <a:latin typeface="Tahoma" panose="020B0604030504040204" pitchFamily="34" charset="0"/>
                <a:ea typeface="Tahoma" panose="020B0604030504040204" pitchFamily="34" charset="0"/>
                <a:cs typeface="Tahoma" panose="020B0604030504040204" pitchFamily="34" charset="0"/>
              </a:rPr>
              <a:t>. Nobody taught you how to separate them, but by just looking at their features such as colour, you can see which colour coins are associated and cluster them into their correct groups.</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Unsupervised learning can be </a:t>
            </a:r>
            <a:r>
              <a:rPr lang="en-GB" b="1" dirty="0">
                <a:latin typeface="Tahoma" panose="020B0604030504040204" pitchFamily="34" charset="0"/>
                <a:ea typeface="Tahoma" panose="020B0604030504040204" pitchFamily="34" charset="0"/>
                <a:cs typeface="Tahoma" panose="020B0604030504040204" pitchFamily="34" charset="0"/>
              </a:rPr>
              <a:t>harder</a:t>
            </a:r>
            <a:r>
              <a:rPr lang="en-GB" dirty="0">
                <a:latin typeface="Tahoma" panose="020B0604030504040204" pitchFamily="34" charset="0"/>
                <a:ea typeface="Tahoma" panose="020B0604030504040204" pitchFamily="34" charset="0"/>
                <a:cs typeface="Tahoma" panose="020B0604030504040204" pitchFamily="34" charset="0"/>
              </a:rPr>
              <a:t> than supervised learning, as the removal of supervision means the problem has become </a:t>
            </a:r>
            <a:r>
              <a:rPr lang="en-GB" b="1" dirty="0">
                <a:latin typeface="Tahoma" panose="020B0604030504040204" pitchFamily="34" charset="0"/>
                <a:ea typeface="Tahoma" panose="020B0604030504040204" pitchFamily="34" charset="0"/>
                <a:cs typeface="Tahoma" panose="020B0604030504040204" pitchFamily="34" charset="0"/>
              </a:rPr>
              <a:t>less defined</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You start from a </a:t>
            </a:r>
            <a:r>
              <a:rPr lang="en-GB" b="1" dirty="0">
                <a:latin typeface="Tahoma" panose="020B0604030504040204" pitchFamily="34" charset="0"/>
                <a:ea typeface="Tahoma" panose="020B0604030504040204" pitchFamily="34" charset="0"/>
                <a:cs typeface="Tahoma" panose="020B0604030504040204" pitchFamily="34" charset="0"/>
              </a:rPr>
              <a:t>clean slate</a:t>
            </a:r>
            <a:r>
              <a:rPr lang="en-GB" dirty="0">
                <a:latin typeface="Tahoma" panose="020B0604030504040204" pitchFamily="34" charset="0"/>
                <a:ea typeface="Tahoma" panose="020B0604030504040204" pitchFamily="34" charset="0"/>
                <a:cs typeface="Tahoma" panose="020B0604030504040204" pitchFamily="34" charset="0"/>
              </a:rPr>
              <a:t> with less bias and may even find a new, better way solve a problem. Therefore, this is why unsupervised learning is also known as </a:t>
            </a:r>
            <a:r>
              <a:rPr lang="en-GB" b="1" dirty="0">
                <a:latin typeface="Tahoma" panose="020B0604030504040204" pitchFamily="34" charset="0"/>
                <a:ea typeface="Tahoma" panose="020B0604030504040204" pitchFamily="34" charset="0"/>
                <a:cs typeface="Tahoma" panose="020B0604030504040204" pitchFamily="34" charset="0"/>
              </a:rPr>
              <a:t>knowledge discovery</a:t>
            </a:r>
            <a:r>
              <a:rPr lang="en-GB" dirty="0">
                <a:latin typeface="Tahoma" panose="020B0604030504040204" pitchFamily="34" charset="0"/>
                <a:ea typeface="Tahoma" panose="020B0604030504040204" pitchFamily="34" charset="0"/>
                <a:cs typeface="Tahoma" panose="020B0604030504040204" pitchFamily="34" charset="0"/>
              </a:rPr>
              <a:t>. Unsupervised learning is very useful when </a:t>
            </a:r>
            <a:r>
              <a:rPr lang="en-GB" b="1" dirty="0">
                <a:latin typeface="Tahoma" panose="020B0604030504040204" pitchFamily="34" charset="0"/>
                <a:ea typeface="Tahoma" panose="020B0604030504040204" pitchFamily="34" charset="0"/>
                <a:cs typeface="Tahoma" panose="020B0604030504040204" pitchFamily="34" charset="0"/>
              </a:rPr>
              <a:t>conducting</a:t>
            </a:r>
            <a:r>
              <a:rPr lang="en-GB" dirty="0">
                <a:latin typeface="Tahoma" panose="020B0604030504040204" pitchFamily="34" charset="0"/>
                <a:ea typeface="Tahoma" panose="020B0604030504040204" pitchFamily="34" charset="0"/>
                <a:cs typeface="Tahoma" panose="020B0604030504040204" pitchFamily="34" charset="0"/>
              </a:rPr>
              <a:t> exploratory data analysis.</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2711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994196" y="410854"/>
            <a:ext cx="6431761" cy="584775"/>
          </a:xfrm>
          <a:prstGeom prst="rect">
            <a:avLst/>
          </a:prstGeom>
          <a:noFill/>
        </p:spPr>
        <p:txBody>
          <a:bodyPr wrap="none" rtlCol="0">
            <a:spAutoFit/>
          </a:bodyPr>
          <a:lstStyle/>
          <a:p>
            <a:r>
              <a:rPr lang="en-GB" sz="3200" b="1" dirty="0">
                <a:latin typeface="+mj-lt"/>
                <a:ea typeface="+mj-ea"/>
                <a:cs typeface="+mj-cs"/>
              </a:rPr>
              <a:t>Techniques of Unsupervised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54975" y="1428670"/>
            <a:ext cx="10938510" cy="3416320"/>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Some types of unsupervised learning are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Clustering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Density estimation</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Dimensionality reduction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Latent variable models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Anomaly detection</a:t>
            </a: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More complex unsupervised techniques involve neural networks like Auto-encoders and Deep Belief Networks</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2087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731175" y="423296"/>
            <a:ext cx="4471480" cy="584775"/>
          </a:xfrm>
          <a:prstGeom prst="rect">
            <a:avLst/>
          </a:prstGeom>
          <a:noFill/>
        </p:spPr>
        <p:txBody>
          <a:bodyPr wrap="none" rtlCol="0">
            <a:spAutoFit/>
          </a:bodyPr>
          <a:lstStyle/>
          <a:p>
            <a:r>
              <a:rPr lang="en-GB" sz="3200" b="1" dirty="0">
                <a:latin typeface="+mj-lt"/>
                <a:ea typeface="+mj-ea"/>
                <a:cs typeface="+mj-cs"/>
              </a:rPr>
              <a:t>Semi-supervised learning</a:t>
            </a:r>
          </a:p>
        </p:txBody>
      </p:sp>
      <p:pic>
        <p:nvPicPr>
          <p:cNvPr id="4" name="Picture 4">
            <a:extLst>
              <a:ext uri="{FF2B5EF4-FFF2-40B4-BE49-F238E27FC236}">
                <a16:creationId xmlns:a16="http://schemas.microsoft.com/office/drawing/2014/main" id="{0886C61C-82C3-7745-A151-DD6A9FBAA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851" y="1393327"/>
            <a:ext cx="8997178" cy="3601764"/>
          </a:xfrm>
          <a:prstGeom prst="rect">
            <a:avLst/>
          </a:prstGeom>
        </p:spPr>
      </p:pic>
    </p:spTree>
    <p:extLst>
      <p:ext uri="{BB962C8B-B14F-4D97-AF65-F5344CB8AC3E}">
        <p14:creationId xmlns:p14="http://schemas.microsoft.com/office/powerpoint/2010/main" val="40086189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40357" y="397207"/>
            <a:ext cx="4471480" cy="584775"/>
          </a:xfrm>
          <a:prstGeom prst="rect">
            <a:avLst/>
          </a:prstGeom>
          <a:noFill/>
        </p:spPr>
        <p:txBody>
          <a:bodyPr wrap="none" rtlCol="0">
            <a:spAutoFit/>
          </a:bodyPr>
          <a:lstStyle/>
          <a:p>
            <a:r>
              <a:rPr lang="en-GB" sz="3200" b="1" dirty="0">
                <a:latin typeface="+mj-lt"/>
                <a:ea typeface="+mj-ea"/>
                <a:cs typeface="+mj-cs"/>
              </a:rPr>
              <a:t>Semi-supervised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62348" y="1594828"/>
            <a:ext cx="10938510" cy="3693319"/>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is a </a:t>
            </a:r>
            <a:r>
              <a:rPr lang="en-GB" b="1" dirty="0">
                <a:latin typeface="Tahoma" panose="020B0604030504040204" pitchFamily="34" charset="0"/>
                <a:ea typeface="Tahoma" panose="020B0604030504040204" pitchFamily="34" charset="0"/>
                <a:cs typeface="Tahoma" panose="020B0604030504040204" pitchFamily="34" charset="0"/>
              </a:rPr>
              <a:t>mix</a:t>
            </a:r>
            <a:r>
              <a:rPr lang="en-GB" dirty="0">
                <a:latin typeface="Tahoma" panose="020B0604030504040204" pitchFamily="34" charset="0"/>
                <a:ea typeface="Tahoma" panose="020B0604030504040204" pitchFamily="34" charset="0"/>
                <a:cs typeface="Tahoma" panose="020B0604030504040204" pitchFamily="34" charset="0"/>
              </a:rPr>
              <a:t> between supervised and unsupervised approaches.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learning process isn't closely supervised with example outputs for every single input, but we also don’t let the algorithm do its own thing and provide no form of feedback.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takes the middle road. By being able to mix together a small amount of labelled data with a much larger unlabelled dataset it </a:t>
            </a:r>
            <a:r>
              <a:rPr lang="en-GB" b="1" dirty="0">
                <a:latin typeface="Tahoma" panose="020B0604030504040204" pitchFamily="34" charset="0"/>
                <a:ea typeface="Tahoma" panose="020B0604030504040204" pitchFamily="34" charset="0"/>
                <a:cs typeface="Tahoma" panose="020B0604030504040204" pitchFamily="34" charset="0"/>
              </a:rPr>
              <a:t>reduces the burden of having enough labelled data</a:t>
            </a:r>
            <a:r>
              <a:rPr lang="en-GB" dirty="0">
                <a:latin typeface="Tahoma" panose="020B0604030504040204" pitchFamily="34" charset="0"/>
                <a:ea typeface="Tahoma" panose="020B0604030504040204" pitchFamily="34" charset="0"/>
                <a:cs typeface="Tahoma" panose="020B0604030504040204" pitchFamily="34" charset="0"/>
              </a:rPr>
              <a:t>. Therefore, it opens up many more problems to be solved with machine 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Example</a:t>
            </a:r>
            <a:r>
              <a:rPr lang="en-GB" dirty="0">
                <a:latin typeface="Tahoma" panose="020B0604030504040204" pitchFamily="34" charset="0"/>
                <a:ea typeface="Tahoma" panose="020B0604030504040204" pitchFamily="34" charset="0"/>
                <a:cs typeface="Tahoma" panose="020B0604030504040204" pitchFamily="34" charset="0"/>
              </a:rPr>
              <a:t>: A perfect example is in </a:t>
            </a:r>
            <a:r>
              <a:rPr lang="en-GB" b="1" dirty="0">
                <a:latin typeface="Tahoma" panose="020B0604030504040204" pitchFamily="34" charset="0"/>
                <a:ea typeface="Tahoma" panose="020B0604030504040204" pitchFamily="34" charset="0"/>
                <a:cs typeface="Tahoma" panose="020B0604030504040204" pitchFamily="34" charset="0"/>
              </a:rPr>
              <a:t>medical scans</a:t>
            </a:r>
            <a:r>
              <a:rPr lang="en-GB" dirty="0">
                <a:latin typeface="Tahoma" panose="020B0604030504040204" pitchFamily="34" charset="0"/>
                <a:ea typeface="Tahoma" panose="020B0604030504040204" pitchFamily="34" charset="0"/>
                <a:cs typeface="Tahoma" panose="020B0604030504040204" pitchFamily="34" charset="0"/>
              </a:rPr>
              <a:t>, such as breast cancer scans. A trained expert is needed to label these which is time consuming and very expensive. Instead, an expert can label just a small set of breast cancer scans, and the semi-supervised algorithm would be able to leverage this small subset and apply it to a larger set of scans.</a:t>
            </a:r>
          </a:p>
        </p:txBody>
      </p:sp>
    </p:spTree>
    <p:extLst>
      <p:ext uri="{BB962C8B-B14F-4D97-AF65-F5344CB8AC3E}">
        <p14:creationId xmlns:p14="http://schemas.microsoft.com/office/powerpoint/2010/main" val="1144259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77709" y="451798"/>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4"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722287"/>
            <a:ext cx="7982257" cy="3555315"/>
          </a:xfrm>
          <a:prstGeom prst="rect">
            <a:avLst/>
          </a:prstGeom>
        </p:spPr>
      </p:pic>
    </p:spTree>
    <p:extLst>
      <p:ext uri="{BB962C8B-B14F-4D97-AF65-F5344CB8AC3E}">
        <p14:creationId xmlns:p14="http://schemas.microsoft.com/office/powerpoint/2010/main" val="1467860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935891" y="368696"/>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4801314"/>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Reinforcement learning doesn't use labels as such, and instead </a:t>
            </a:r>
            <a:r>
              <a:rPr lang="en-GB" b="1" dirty="0">
                <a:latin typeface="Tahoma" panose="020B0604030504040204" pitchFamily="34" charset="0"/>
                <a:ea typeface="Tahoma" panose="020B0604030504040204" pitchFamily="34" charset="0"/>
                <a:cs typeface="Tahoma" panose="020B0604030504040204" pitchFamily="34" charset="0"/>
              </a:rPr>
              <a:t>uses rewards to learn</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you're familiar with psychology, you'll have heard of reinforcement learning. If not, you'll already know the concept from how we learn in everyday life.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this approach, </a:t>
            </a:r>
            <a:r>
              <a:rPr lang="en-GB" b="1" dirty="0">
                <a:latin typeface="Tahoma" panose="020B0604030504040204" pitchFamily="34" charset="0"/>
                <a:ea typeface="Tahoma" panose="020B0604030504040204" pitchFamily="34" charset="0"/>
                <a:cs typeface="Tahoma" panose="020B0604030504040204" pitchFamily="34" charset="0"/>
              </a:rPr>
              <a:t>occasional positive and negative feedback is used to reinforce behaviours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Think of it like training a </a:t>
            </a:r>
            <a:r>
              <a:rPr lang="en-GB" b="1" dirty="0">
                <a:latin typeface="Tahoma" panose="020B0604030504040204" pitchFamily="34" charset="0"/>
                <a:ea typeface="Tahoma" panose="020B0604030504040204" pitchFamily="34" charset="0"/>
                <a:cs typeface="Tahoma" panose="020B0604030504040204" pitchFamily="34" charset="0"/>
              </a:rPr>
              <a:t>dog</a:t>
            </a:r>
            <a:r>
              <a:rPr lang="en-GB" dirty="0">
                <a:latin typeface="Tahoma" panose="020B0604030504040204" pitchFamily="34" charset="0"/>
                <a:ea typeface="Tahoma" panose="020B0604030504040204" pitchFamily="34" charset="0"/>
                <a:cs typeface="Tahoma" panose="020B0604030504040204" pitchFamily="34" charset="0"/>
              </a:rPr>
              <a:t>, </a:t>
            </a:r>
            <a:r>
              <a:rPr lang="en-GB" b="1" dirty="0">
                <a:latin typeface="Tahoma" panose="020B0604030504040204" pitchFamily="34" charset="0"/>
                <a:ea typeface="Tahoma" panose="020B0604030504040204" pitchFamily="34" charset="0"/>
                <a:cs typeface="Tahoma" panose="020B0604030504040204" pitchFamily="34" charset="0"/>
              </a:rPr>
              <a:t>good behaviours are rewarded with a treat</a:t>
            </a:r>
            <a:r>
              <a:rPr lang="en-GB" dirty="0">
                <a:latin typeface="Tahoma" panose="020B0604030504040204" pitchFamily="34" charset="0"/>
                <a:ea typeface="Tahoma" panose="020B0604030504040204" pitchFamily="34" charset="0"/>
                <a:cs typeface="Tahoma" panose="020B0604030504040204" pitchFamily="34" charset="0"/>
              </a:rPr>
              <a:t> and become more common. </a:t>
            </a:r>
            <a:r>
              <a:rPr lang="en-GB" b="1" dirty="0">
                <a:latin typeface="Tahoma" panose="020B0604030504040204" pitchFamily="34" charset="0"/>
                <a:ea typeface="Tahoma" panose="020B0604030504040204" pitchFamily="34" charset="0"/>
                <a:cs typeface="Tahoma" panose="020B0604030504040204" pitchFamily="34" charset="0"/>
              </a:rPr>
              <a:t>Bad behaviours are punished and become less common</a:t>
            </a:r>
            <a:r>
              <a:rPr lang="en-GB" dirty="0">
                <a:latin typeface="Tahoma" panose="020B0604030504040204" pitchFamily="34" charset="0"/>
                <a:ea typeface="Tahoma" panose="020B0604030504040204" pitchFamily="34" charset="0"/>
                <a:cs typeface="Tahoma" panose="020B0604030504040204" pitchFamily="34" charset="0"/>
              </a:rPr>
              <a:t>. This reward-motivated behaviour is key in reinforcement 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This is very similar to how we as humans also learn. Throughout our lives, we receive positive and negative signals and constantly learn from them. The chemicals in our brain are one of many ways we get these signals. When something good happens, the neurons in our brains provide a hit of positive neurotransmitters such as dopamine which makes us feel good and we become more likely to repeat that specific action. </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20733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4345324" y="274377"/>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7"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451682"/>
            <a:ext cx="7982257" cy="3741683"/>
          </a:xfrm>
          <a:prstGeom prst="rect">
            <a:avLst/>
          </a:prstGeom>
        </p:spPr>
      </p:pic>
    </p:spTree>
    <p:extLst>
      <p:ext uri="{BB962C8B-B14F-4D97-AF65-F5344CB8AC3E}">
        <p14:creationId xmlns:p14="http://schemas.microsoft.com/office/powerpoint/2010/main" val="763174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26960" y="356264"/>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We don't need constant supervision to learn like in supervised learning. By only giving the occasional reinforcement signals, we still learn very effectively.</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One of the most exciting parts of Reinforcement Learning is that is a </a:t>
            </a:r>
            <a:r>
              <a:rPr lang="en-GB" b="1" dirty="0">
                <a:latin typeface="Tahoma" panose="020B0604030504040204" pitchFamily="34" charset="0"/>
                <a:ea typeface="Tahoma" panose="020B0604030504040204" pitchFamily="34" charset="0"/>
                <a:cs typeface="Tahoma" panose="020B0604030504040204" pitchFamily="34" charset="0"/>
              </a:rPr>
              <a:t>first step away from training on static datasets</a:t>
            </a:r>
            <a:r>
              <a:rPr lang="en-GB" dirty="0">
                <a:latin typeface="Tahoma" panose="020B0604030504040204" pitchFamily="34" charset="0"/>
                <a:ea typeface="Tahoma" panose="020B0604030504040204" pitchFamily="34" charset="0"/>
                <a:cs typeface="Tahoma" panose="020B0604030504040204" pitchFamily="34" charset="0"/>
              </a:rPr>
              <a:t>, and instead of being able to use dynamic, noisy data-rich environments. This brings Machine Learning closer to a learning style used by humans. The world is simply our noisy, complex data-rich environment.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Games are very popular in Reinforcement Learning research. They provide ideal data-rich environments. A Reinforcement Learning algorithm just aims to maximise its rewards by playing the game over and over again.</a:t>
            </a: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 can frame a problem with a frequent 'score' as a reward, it is likely to be suited to Reinforcement Learning.</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43199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450397EC-1555-544F-981D-A25FE8CB6369}"/>
              </a:ext>
            </a:extLst>
          </p:cNvPr>
          <p:cNvSpPr txBox="1"/>
          <p:nvPr/>
        </p:nvSpPr>
        <p:spPr>
          <a:xfrm>
            <a:off x="809625" y="234226"/>
            <a:ext cx="4135876" cy="584775"/>
          </a:xfrm>
          <a:prstGeom prst="rect">
            <a:avLst/>
          </a:prstGeom>
          <a:noFill/>
        </p:spPr>
        <p:txBody>
          <a:bodyPr wrap="none" rtlCol="0">
            <a:spAutoFit/>
          </a:bodyPr>
          <a:lstStyle/>
          <a:p>
            <a:r>
              <a:rPr lang="en-GB" sz="3200" b="1" dirty="0">
                <a:latin typeface="+mj-lt"/>
                <a:ea typeface="+mj-ea"/>
                <a:cs typeface="+mj-cs"/>
              </a:rPr>
              <a:t>We will discuss about…</a:t>
            </a:r>
          </a:p>
        </p:txBody>
      </p:sp>
      <p:sp>
        <p:nvSpPr>
          <p:cNvPr id="4" name="TextBox 5">
            <a:extLst>
              <a:ext uri="{FF2B5EF4-FFF2-40B4-BE49-F238E27FC236}">
                <a16:creationId xmlns:a16="http://schemas.microsoft.com/office/drawing/2014/main" id="{BF5731DD-9D95-9645-829B-3812B0675C37}"/>
              </a:ext>
            </a:extLst>
          </p:cNvPr>
          <p:cNvSpPr txBox="1"/>
          <p:nvPr/>
        </p:nvSpPr>
        <p:spPr>
          <a:xfrm>
            <a:off x="809625" y="1088475"/>
            <a:ext cx="10755630" cy="6324808"/>
          </a:xfrm>
          <a:prstGeom prst="rect">
            <a:avLst/>
          </a:prstGeom>
          <a:noFill/>
        </p:spPr>
        <p:txBody>
          <a:bodyPr wrap="square" rtlCol="0">
            <a:spAutoFit/>
          </a:bodyPr>
          <a:lstStyle/>
          <a:p>
            <a:pPr marL="285750"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What is Machine Learning ?</a:t>
            </a:r>
          </a:p>
          <a:p>
            <a:pPr marL="285750"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Traditional programming vs Machine Learning</a:t>
            </a:r>
          </a:p>
          <a:p>
            <a:pPr marL="285750"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 quick history of Machine learning</a:t>
            </a:r>
          </a:p>
          <a:p>
            <a:pPr marL="285750"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Types of Machine Learning</a:t>
            </a:r>
          </a:p>
          <a:p>
            <a:pPr marL="285750" indent="-285750">
              <a:lnSpc>
                <a:spcPct val="150000"/>
              </a:lnSpc>
              <a:buFont typeface="Wingdings" pitchFamily="2" charset="2"/>
              <a:buChar char="ü"/>
            </a:pPr>
            <a:r>
              <a:rPr lang="en-GB" dirty="0" smtClean="0">
                <a:latin typeface="Tahoma" panose="020B0604030504040204" pitchFamily="34" charset="0"/>
                <a:ea typeface="Tahoma" panose="020B0604030504040204" pitchFamily="34" charset="0"/>
                <a:cs typeface="Tahoma" panose="020B0604030504040204" pitchFamily="34" charset="0"/>
              </a:rPr>
              <a:t>Machine </a:t>
            </a:r>
            <a:r>
              <a:rPr lang="en-GB" dirty="0">
                <a:latin typeface="Tahoma" panose="020B0604030504040204" pitchFamily="34" charset="0"/>
                <a:ea typeface="Tahoma" panose="020B0604030504040204" pitchFamily="34" charset="0"/>
                <a:cs typeface="Tahoma" panose="020B0604030504040204" pitchFamily="34" charset="0"/>
              </a:rPr>
              <a:t>learning </a:t>
            </a:r>
            <a:r>
              <a:rPr lang="en-GB" dirty="0" smtClean="0">
                <a:latin typeface="Tahoma" panose="020B0604030504040204" pitchFamily="34" charset="0"/>
                <a:ea typeface="Tahoma" panose="020B0604030504040204" pitchFamily="34" charset="0"/>
                <a:cs typeface="Tahoma" panose="020B0604030504040204" pitchFamily="34" charset="0"/>
              </a:rPr>
              <a:t>terminologies</a:t>
            </a:r>
          </a:p>
          <a:p>
            <a:pPr marL="285750" indent="-285750">
              <a:lnSpc>
                <a:spcPct val="150000"/>
              </a:lnSpc>
              <a:buFont typeface="Wingdings"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One traditional application ANN: Evolutionary </a:t>
            </a:r>
            <a:r>
              <a:rPr lang="en-US" dirty="0" smtClean="0">
                <a:latin typeface="Tahoma" panose="020B0604030504040204" pitchFamily="34" charset="0"/>
                <a:ea typeface="Tahoma" panose="020B0604030504040204" pitchFamily="34" charset="0"/>
                <a:cs typeface="Tahoma" panose="020B0604030504040204" pitchFamily="34" charset="0"/>
              </a:rPr>
              <a:t>robotics</a:t>
            </a:r>
          </a:p>
          <a:p>
            <a:pPr marL="285750" indent="-285750">
              <a:lnSpc>
                <a:spcPct val="150000"/>
              </a:lnSpc>
              <a:buFont typeface="Wingdings"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DEEP LEARNING: Neural Networks become more effective</a:t>
            </a:r>
          </a:p>
          <a:p>
            <a:pPr marL="285750" indent="-285750">
              <a:lnSpc>
                <a:spcPct val="150000"/>
              </a:lnSpc>
              <a:buFont typeface="Wingdings" pitchFamily="2" charset="2"/>
              <a:buChar char="ü"/>
            </a:pP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GB" dirty="0">
              <a:latin typeface="Tahoma" panose="020B0604030504040204" pitchFamily="34" charset="0"/>
              <a:ea typeface="Tahoma" panose="020B0604030504040204" pitchFamily="34" charset="0"/>
              <a:cs typeface="Tahoma" panose="020B0604030504040204" pitchFamily="34" charset="0"/>
            </a:endParaRPr>
          </a:p>
          <a:p>
            <a:endParaRPr lang="en-GB" dirty="0"/>
          </a:p>
          <a:p>
            <a:endParaRPr lang="en-GB" dirty="0"/>
          </a:p>
          <a:p>
            <a:endParaRPr lang="en-GB" dirty="0"/>
          </a:p>
        </p:txBody>
      </p:sp>
    </p:spTree>
    <p:extLst>
      <p:ext uri="{BB962C8B-B14F-4D97-AF65-F5344CB8AC3E}">
        <p14:creationId xmlns:p14="http://schemas.microsoft.com/office/powerpoint/2010/main" val="2551564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0746" y="342616"/>
            <a:ext cx="4444999" cy="584775"/>
          </a:xfrm>
          <a:prstGeom prst="rect">
            <a:avLst/>
          </a:prstGeom>
          <a:noFill/>
        </p:spPr>
        <p:txBody>
          <a:bodyPr wrap="none" rtlCol="0">
            <a:spAutoFit/>
          </a:bodyPr>
          <a:lstStyle/>
          <a:p>
            <a:r>
              <a:rPr lang="en-GB" sz="3200" b="1" dirty="0">
                <a:latin typeface="+mj-lt"/>
                <a:ea typeface="+mj-ea"/>
                <a:cs typeface="+mj-cs"/>
              </a:rPr>
              <a:t>Shallow vs Deep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shallow learning algorithm learns the parameters of the model </a:t>
            </a:r>
            <a:r>
              <a:rPr lang="en-GB" b="1" dirty="0">
                <a:latin typeface="Tahoma" panose="020B0604030504040204" pitchFamily="34" charset="0"/>
                <a:ea typeface="Tahoma" panose="020B0604030504040204" pitchFamily="34" charset="0"/>
                <a:cs typeface="Tahoma" panose="020B0604030504040204" pitchFamily="34" charset="0"/>
              </a:rPr>
              <a:t>directly from the features of the training examples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Most supervised learning algorithms are shallow.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notorious exceptions are </a:t>
            </a:r>
            <a:r>
              <a:rPr lang="en-GB" b="1" dirty="0">
                <a:latin typeface="Tahoma" panose="020B0604030504040204" pitchFamily="34" charset="0"/>
                <a:ea typeface="Tahoma" panose="020B0604030504040204" pitchFamily="34" charset="0"/>
                <a:cs typeface="Tahoma" panose="020B0604030504040204" pitchFamily="34" charset="0"/>
              </a:rPr>
              <a:t>neural network learning algorithms</a:t>
            </a:r>
            <a:r>
              <a:rPr lang="en-GB" dirty="0">
                <a:latin typeface="Tahoma" panose="020B0604030504040204" pitchFamily="34" charset="0"/>
                <a:ea typeface="Tahoma" panose="020B0604030504040204" pitchFamily="34" charset="0"/>
                <a:cs typeface="Tahoma" panose="020B0604030504040204" pitchFamily="34" charset="0"/>
              </a:rPr>
              <a:t>, specifically those that build neural networks with </a:t>
            </a:r>
            <a:r>
              <a:rPr lang="en-GB" b="1" dirty="0">
                <a:latin typeface="Tahoma" panose="020B0604030504040204" pitchFamily="34" charset="0"/>
                <a:ea typeface="Tahoma" panose="020B0604030504040204" pitchFamily="34" charset="0"/>
                <a:cs typeface="Tahoma" panose="020B0604030504040204" pitchFamily="34" charset="0"/>
              </a:rPr>
              <a:t>more than one layer </a:t>
            </a:r>
            <a:r>
              <a:rPr lang="en-GB" dirty="0">
                <a:latin typeface="Tahoma" panose="020B0604030504040204" pitchFamily="34" charset="0"/>
                <a:ea typeface="Tahoma" panose="020B0604030504040204" pitchFamily="34" charset="0"/>
                <a:cs typeface="Tahoma" panose="020B0604030504040204" pitchFamily="34" charset="0"/>
              </a:rPr>
              <a:t>between input and output.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Such neural networks are called deep neural networks.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deep neural network learning (or, simply, deep learning), contrary to shallow learning, most model parameters are learned not directly from the features of the training examples, but from the </a:t>
            </a:r>
            <a:r>
              <a:rPr lang="en-GB" b="1" dirty="0">
                <a:latin typeface="Tahoma" panose="020B0604030504040204" pitchFamily="34" charset="0"/>
                <a:ea typeface="Tahoma" panose="020B0604030504040204" pitchFamily="34" charset="0"/>
                <a:cs typeface="Tahoma" panose="020B0604030504040204" pitchFamily="34" charset="0"/>
              </a:rPr>
              <a:t>outputs of the preceding layers</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More details about this when we talk about deep learning…</a:t>
            </a:r>
          </a:p>
        </p:txBody>
      </p:sp>
    </p:spTree>
    <p:extLst>
      <p:ext uri="{BB962C8B-B14F-4D97-AF65-F5344CB8AC3E}">
        <p14:creationId xmlns:p14="http://schemas.microsoft.com/office/powerpoint/2010/main" val="682420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Shape 53"/>
          <p:cNvSpPr txBox="1">
            <a:spLocks/>
          </p:cNvSpPr>
          <p:nvPr/>
        </p:nvSpPr>
        <p:spPr>
          <a:xfrm>
            <a:off x="1892241" y="672421"/>
            <a:ext cx="8534152" cy="584775"/>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it-IT" sz="3200" dirty="0" err="1">
                <a:solidFill>
                  <a:schemeClr val="tx1"/>
                </a:solidFill>
                <a:latin typeface="+mj-lt"/>
                <a:ea typeface="+mj-ea"/>
                <a:cs typeface="+mj-cs"/>
              </a:rPr>
              <a:t>Deep</a:t>
            </a:r>
            <a:r>
              <a:rPr lang="it-IT" sz="3200" dirty="0">
                <a:solidFill>
                  <a:schemeClr val="tx1"/>
                </a:solidFill>
                <a:latin typeface="+mj-lt"/>
                <a:ea typeface="+mj-ea"/>
                <a:cs typeface="+mj-cs"/>
              </a:rPr>
              <a:t> Learning </a:t>
            </a:r>
            <a:r>
              <a:rPr lang="it-IT" sz="3200" dirty="0" err="1">
                <a:solidFill>
                  <a:schemeClr val="tx1"/>
                </a:solidFill>
                <a:latin typeface="+mj-lt"/>
                <a:ea typeface="+mj-ea"/>
                <a:cs typeface="+mj-cs"/>
              </a:rPr>
              <a:t>is</a:t>
            </a:r>
            <a:r>
              <a:rPr lang="it-IT" sz="3200" dirty="0">
                <a:solidFill>
                  <a:schemeClr val="tx1"/>
                </a:solidFill>
                <a:latin typeface="+mj-lt"/>
                <a:ea typeface="+mj-ea"/>
                <a:cs typeface="+mj-cs"/>
              </a:rPr>
              <a:t> Machine Learning</a:t>
            </a:r>
          </a:p>
        </p:txBody>
      </p:sp>
      <p:sp>
        <p:nvSpPr>
          <p:cNvPr id="15" name="Shape 170"/>
          <p:cNvSpPr/>
          <p:nvPr/>
        </p:nvSpPr>
        <p:spPr>
          <a:xfrm>
            <a:off x="2036257" y="1383641"/>
            <a:ext cx="8390136" cy="2289959"/>
          </a:xfrm>
          <a:prstGeom prst="rect">
            <a:avLst/>
          </a:prstGeom>
          <a:solidFill>
            <a:schemeClr val="bg1">
              <a:alpha val="50000"/>
            </a:schemeClr>
          </a:solidFill>
          <a:ln w="12700">
            <a:miter lim="400000"/>
          </a:ln>
          <a:extLst>
            <a:ext uri="{C572A759-6A51-4108-AA02-DFA0A04FC94B}">
              <ma14:wrappingTextBoxFlag xmlns="" xmlns:ma14="http://schemas.microsoft.com/office/mac/drawingml/2011/main" val="1"/>
            </a:ext>
          </a:extLst>
        </p:spPr>
        <p:txBody>
          <a:bodyPr lIns="0" tIns="0" rIns="0" bIns="0" anchor="ctr">
            <a:noAutofit/>
          </a:bodyPr>
          <a:lstStyle/>
          <a:p>
            <a:pPr lvl="0" algn="ctr">
              <a:lnSpc>
                <a:spcPct val="80000"/>
              </a:lnSpc>
            </a:pPr>
            <a:endParaRPr lang="it-IT"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Deep Learning refers to algorithms that automatically ‘model’ high-level abstractions in data</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‘model’ means: define, find, recognize and exploit</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‘automatically’ means: directly from data, without hinging upon handcrafted, task-specific </a:t>
            </a:r>
            <a:r>
              <a:rPr lang="en-US" sz="2200" dirty="0">
                <a:latin typeface="Arial" panose="020B0604020202020204" pitchFamily="34" charset="0"/>
                <a:cs typeface="Arial" panose="020B0604020202020204" pitchFamily="34" charset="0"/>
              </a:rPr>
              <a:t>features.</a:t>
            </a:r>
            <a:endParaRPr lang="en-US" sz="2200" dirty="0">
              <a:latin typeface="Arial" panose="020B0604020202020204" pitchFamily="34" charset="0"/>
              <a:cs typeface="Arial" panose="020B0604020202020204" pitchFamily="34" charset="0"/>
            </a:endParaRPr>
          </a:p>
          <a:p>
            <a:pPr lvl="0" algn="ctr">
              <a:lnSpc>
                <a:spcPct val="80000"/>
              </a:lnSpc>
            </a:pPr>
            <a:endParaRPr sz="2200" dirty="0">
              <a:latin typeface="Arial" panose="020B0604020202020204" pitchFamily="34" charset="0"/>
              <a:cs typeface="Arial" panose="020B0604020202020204" pitchFamily="34" charset="0"/>
            </a:endParaRPr>
          </a:p>
        </p:txBody>
      </p:sp>
      <p:pic>
        <p:nvPicPr>
          <p:cNvPr id="16" name="Immagin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362" y="3673600"/>
            <a:ext cx="6336704" cy="2456295"/>
          </a:xfrm>
          <a:prstGeom prst="rect">
            <a:avLst/>
          </a:prstGeom>
        </p:spPr>
      </p:pic>
    </p:spTree>
    <p:extLst>
      <p:ext uri="{BB962C8B-B14F-4D97-AF65-F5344CB8AC3E}">
        <p14:creationId xmlns:p14="http://schemas.microsoft.com/office/powerpoint/2010/main" val="1455580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99162" y="233433"/>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pic>
        <p:nvPicPr>
          <p:cNvPr id="7" name="Picture 4">
            <a:extLst>
              <a:ext uri="{FF2B5EF4-FFF2-40B4-BE49-F238E27FC236}">
                <a16:creationId xmlns:a16="http://schemas.microsoft.com/office/drawing/2014/main" id="{5337978E-FC64-9443-8B51-A07F63CF4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04" y="1144648"/>
            <a:ext cx="9617528" cy="3921662"/>
          </a:xfrm>
          <a:prstGeom prst="rect">
            <a:avLst/>
          </a:prstGeom>
        </p:spPr>
      </p:pic>
    </p:spTree>
    <p:extLst>
      <p:ext uri="{BB962C8B-B14F-4D97-AF65-F5344CB8AC3E}">
        <p14:creationId xmlns:p14="http://schemas.microsoft.com/office/powerpoint/2010/main" val="22415432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021491" y="397207"/>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416320"/>
          </a:xfrm>
          <a:prstGeom prst="rect">
            <a:avLst/>
          </a:prstGeom>
          <a:noFill/>
        </p:spPr>
        <p:txBody>
          <a:bodyPr wrap="square" rtlCol="0">
            <a:spAutoFit/>
          </a:bodyPr>
          <a:lstStyle/>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Dataset</a:t>
            </a:r>
            <a:r>
              <a:rPr lang="en-GB" dirty="0">
                <a:latin typeface="Tahoma" panose="020B0604030504040204" pitchFamily="34" charset="0"/>
                <a:ea typeface="Tahoma" panose="020B0604030504040204" pitchFamily="34" charset="0"/>
                <a:cs typeface="Tahoma" panose="020B0604030504040204" pitchFamily="34" charset="0"/>
              </a:rPr>
              <a:t>: A set of data examples, that contain features important to solving the problem.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Features</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Important pieces of data that help us understand a problem.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These are fed in to a Machine Learning algorithm to help it learn.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Model</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representation (internal model) of a phenomenon that a Machine Learning algorithm has learnt. It learns this from the data it is shown during training.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model is the output you get after training an algorithm.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For example, a decision tree algorithm would be trained and produce a decision tree model.</a:t>
            </a:r>
          </a:p>
        </p:txBody>
      </p:sp>
    </p:spTree>
    <p:extLst>
      <p:ext uri="{BB962C8B-B14F-4D97-AF65-F5344CB8AC3E}">
        <p14:creationId xmlns:p14="http://schemas.microsoft.com/office/powerpoint/2010/main" val="87153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02858" y="315320"/>
            <a:ext cx="5477910" cy="584775"/>
          </a:xfrm>
          <a:prstGeom prst="rect">
            <a:avLst/>
          </a:prstGeom>
          <a:noFill/>
        </p:spPr>
        <p:txBody>
          <a:bodyPr wrap="none" rtlCol="0">
            <a:spAutoFit/>
          </a:bodyPr>
          <a:lstStyle/>
          <a:p>
            <a:r>
              <a:rPr lang="en-GB" sz="3200" b="1" dirty="0">
                <a:latin typeface="+mj-lt"/>
                <a:ea typeface="+mj-ea"/>
                <a:cs typeface="+mj-cs"/>
              </a:rPr>
              <a:t>Parameter vs Hyperparameters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693319"/>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hyperparameter is a </a:t>
            </a:r>
            <a:r>
              <a:rPr lang="en-GB" b="1" dirty="0">
                <a:latin typeface="Tahoma" panose="020B0604030504040204" pitchFamily="34" charset="0"/>
                <a:ea typeface="Tahoma" panose="020B0604030504040204" pitchFamily="34" charset="0"/>
                <a:cs typeface="Tahoma" panose="020B0604030504040204" pitchFamily="34" charset="0"/>
              </a:rPr>
              <a:t>property</a:t>
            </a:r>
            <a:r>
              <a:rPr lang="en-GB" dirty="0">
                <a:latin typeface="Tahoma" panose="020B0604030504040204" pitchFamily="34" charset="0"/>
                <a:ea typeface="Tahoma" panose="020B0604030504040204" pitchFamily="34" charset="0"/>
                <a:cs typeface="Tahoma" panose="020B0604030504040204" pitchFamily="34" charset="0"/>
              </a:rPr>
              <a:t> of a learning algorithm, usually (but not always) having a numerical value. That value </a:t>
            </a:r>
            <a:r>
              <a:rPr lang="en-GB" b="1" dirty="0">
                <a:latin typeface="Tahoma" panose="020B0604030504040204" pitchFamily="34" charset="0"/>
                <a:ea typeface="Tahoma" panose="020B0604030504040204" pitchFamily="34" charset="0"/>
                <a:cs typeface="Tahoma" panose="020B0604030504040204" pitchFamily="34" charset="0"/>
              </a:rPr>
              <a:t>influences</a:t>
            </a:r>
            <a:r>
              <a:rPr lang="en-GB" dirty="0">
                <a:latin typeface="Tahoma" panose="020B0604030504040204" pitchFamily="34" charset="0"/>
                <a:ea typeface="Tahoma" panose="020B0604030504040204" pitchFamily="34" charset="0"/>
                <a:cs typeface="Tahoma" panose="020B0604030504040204" pitchFamily="34" charset="0"/>
              </a:rPr>
              <a:t> the way the algorithm 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Hyperparameters aren't learned by the algorithm itself from data. They have to be </a:t>
            </a:r>
            <a:r>
              <a:rPr lang="en-GB" b="1" dirty="0">
                <a:latin typeface="Tahoma" panose="020B0604030504040204" pitchFamily="34" charset="0"/>
                <a:ea typeface="Tahoma" panose="020B0604030504040204" pitchFamily="34" charset="0"/>
                <a:cs typeface="Tahoma" panose="020B0604030504040204" pitchFamily="34" charset="0"/>
              </a:rPr>
              <a:t>set by the data analyst before running the algorithm</a:t>
            </a:r>
            <a:r>
              <a:rPr lang="en-GB" dirty="0">
                <a:latin typeface="Tahoma" panose="020B0604030504040204" pitchFamily="34" charset="0"/>
                <a:ea typeface="Tahoma" panose="020B0604030504040204" pitchFamily="34" charset="0"/>
                <a:cs typeface="Tahoma" panose="020B0604030504040204" pitchFamily="34" charset="0"/>
              </a:rPr>
              <a:t>. More details when we discuss how we tune Machine learning models in the next sections.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variables that define the model</a:t>
            </a:r>
            <a:r>
              <a:rPr lang="en-GB" dirty="0">
                <a:latin typeface="Tahoma" panose="020B0604030504040204" pitchFamily="34" charset="0"/>
                <a:ea typeface="Tahoma" panose="020B0604030504040204" pitchFamily="34" charset="0"/>
                <a:cs typeface="Tahoma" panose="020B0604030504040204" pitchFamily="34" charset="0"/>
              </a:rPr>
              <a:t> learned by the learning algorithm.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directly modified</a:t>
            </a:r>
            <a:r>
              <a:rPr lang="en-GB" dirty="0">
                <a:latin typeface="Tahoma" panose="020B0604030504040204" pitchFamily="34" charset="0"/>
                <a:ea typeface="Tahoma" panose="020B0604030504040204" pitchFamily="34" charset="0"/>
                <a:cs typeface="Tahoma" panose="020B0604030504040204" pitchFamily="34" charset="0"/>
              </a:rPr>
              <a:t> by the learning algorithm based on the training data.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goal of learning is to find such values of parameters that make the model </a:t>
            </a:r>
            <a:r>
              <a:rPr lang="en-GB" b="1" dirty="0">
                <a:latin typeface="Tahoma" panose="020B0604030504040204" pitchFamily="34" charset="0"/>
                <a:ea typeface="Tahoma" panose="020B0604030504040204" pitchFamily="34" charset="0"/>
                <a:cs typeface="Tahoma" panose="020B0604030504040204" pitchFamily="34" charset="0"/>
              </a:rPr>
              <a:t>optimal</a:t>
            </a:r>
            <a:r>
              <a:rPr lang="en-GB" dirty="0">
                <a:latin typeface="Tahoma" panose="020B0604030504040204" pitchFamily="34" charset="0"/>
                <a:ea typeface="Tahoma" panose="020B0604030504040204" pitchFamily="34" charset="0"/>
                <a:cs typeface="Tahoma" panose="020B0604030504040204" pitchFamily="34" charset="0"/>
              </a:rPr>
              <a:t> in a certain sense. </a:t>
            </a:r>
          </a:p>
        </p:txBody>
      </p:sp>
    </p:spTree>
    <p:extLst>
      <p:ext uri="{BB962C8B-B14F-4D97-AF65-F5344CB8AC3E}">
        <p14:creationId xmlns:p14="http://schemas.microsoft.com/office/powerpoint/2010/main" val="3001984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ttotitolo 14"/>
          <p:cNvSpPr txBox="1">
            <a:spLocks/>
          </p:cNvSpPr>
          <p:nvPr/>
        </p:nvSpPr>
        <p:spPr>
          <a:xfrm>
            <a:off x="1828924" y="907790"/>
            <a:ext cx="8534152" cy="1871662"/>
          </a:xfrm>
          <a:prstGeom prst="rect">
            <a:avLst/>
          </a:prstGeom>
          <a:solidFill>
            <a:schemeClr val="bg1">
              <a:alpha val="50000"/>
            </a:schemeClr>
          </a:solidFill>
        </p:spPr>
        <p:txBody>
          <a:bodyPr anchor="ctr"/>
          <a:lstStyle/>
          <a:p>
            <a:pPr algn="ctr">
              <a:defRPr/>
            </a:pPr>
            <a:r>
              <a:rPr lang="it-IT" sz="2200" b="1" cap="small" dirty="0">
                <a:latin typeface="Arial" panose="020B0604020202020204" pitchFamily="34" charset="0"/>
                <a:cs typeface="Arial" panose="020B0604020202020204" pitchFamily="34" charset="0"/>
              </a:rPr>
              <a:t>In </a:t>
            </a:r>
            <a:r>
              <a:rPr lang="it-IT" sz="2200" b="1" cap="small" dirty="0" err="1">
                <a:latin typeface="Arial" panose="020B0604020202020204" pitchFamily="34" charset="0"/>
                <a:cs typeface="Arial" panose="020B0604020202020204" pitchFamily="34" charset="0"/>
              </a:rPr>
              <a:t>order</a:t>
            </a:r>
            <a:r>
              <a:rPr lang="it-IT" sz="2200" b="1" cap="small" dirty="0">
                <a:latin typeface="Arial" panose="020B0604020202020204" pitchFamily="34" charset="0"/>
                <a:cs typeface="Arial" panose="020B0604020202020204" pitchFamily="34" charset="0"/>
              </a:rPr>
              <a:t> to </a:t>
            </a:r>
            <a:r>
              <a:rPr lang="it-IT" sz="2200" b="1" cap="small" dirty="0" err="1">
                <a:latin typeface="Arial" panose="020B0604020202020204" pitchFamily="34" charset="0"/>
                <a:cs typeface="Arial" panose="020B0604020202020204" pitchFamily="34" charset="0"/>
              </a:rPr>
              <a:t>overcome</a:t>
            </a:r>
            <a:r>
              <a:rPr lang="it-IT" sz="2200" b="1" cap="small" dirty="0">
                <a:latin typeface="Arial" panose="020B0604020202020204" pitchFamily="34" charset="0"/>
                <a:cs typeface="Arial" panose="020B0604020202020204" pitchFamily="34" charset="0"/>
              </a:rPr>
              <a:t> the </a:t>
            </a:r>
            <a:r>
              <a:rPr lang="it-IT" sz="2200" b="1" cap="small" dirty="0" err="1">
                <a:latin typeface="Arial" panose="020B0604020202020204" pitchFamily="34" charset="0"/>
                <a:cs typeface="Arial" panose="020B0604020202020204" pitchFamily="34" charset="0"/>
              </a:rPr>
              <a:t>problems</a:t>
            </a:r>
            <a:r>
              <a:rPr lang="it-IT" sz="2200" b="1" cap="small" dirty="0">
                <a:latin typeface="Arial" panose="020B0604020202020204" pitchFamily="34" charset="0"/>
                <a:cs typeface="Arial" panose="020B0604020202020204" pitchFamily="34" charset="0"/>
              </a:rPr>
              <a:t> </a:t>
            </a:r>
            <a:r>
              <a:rPr lang="it-IT" sz="2200" b="1" cap="small" dirty="0" err="1">
                <a:latin typeface="Arial" panose="020B0604020202020204" pitchFamily="34" charset="0"/>
                <a:cs typeface="Arial" panose="020B0604020202020204" pitchFamily="34" charset="0"/>
              </a:rPr>
              <a:t>associated</a:t>
            </a:r>
            <a:r>
              <a:rPr lang="it-IT" sz="2200" b="1" cap="small" dirty="0">
                <a:latin typeface="Arial" panose="020B0604020202020204" pitchFamily="34" charset="0"/>
                <a:cs typeface="Arial" panose="020B0604020202020204" pitchFamily="34" charset="0"/>
              </a:rPr>
              <a:t> </a:t>
            </a:r>
            <a:r>
              <a:rPr lang="it-IT" sz="2200" b="1" cap="small" dirty="0">
                <a:latin typeface="Arial" panose="020B0604020202020204" pitchFamily="34" charset="0"/>
                <a:cs typeface="Arial" panose="020B0604020202020204" pitchFamily="34" charset="0"/>
              </a:rPr>
              <a:t>with the </a:t>
            </a:r>
            <a:r>
              <a:rPr lang="it-IT" sz="2200" b="1" cap="small" dirty="0" err="1">
                <a:latin typeface="Arial" panose="020B0604020202020204" pitchFamily="34" charset="0"/>
                <a:cs typeface="Arial" panose="020B0604020202020204" pitchFamily="34" charset="0"/>
              </a:rPr>
              <a:t>robotic</a:t>
            </a:r>
            <a:r>
              <a:rPr lang="it-IT" sz="2200" b="1" cap="small" dirty="0">
                <a:latin typeface="Arial" panose="020B0604020202020204" pitchFamily="34" charset="0"/>
                <a:cs typeface="Arial" panose="020B0604020202020204" pitchFamily="34" charset="0"/>
              </a:rPr>
              <a:t> system </a:t>
            </a:r>
            <a:r>
              <a:rPr lang="it-IT" sz="2200" b="1" cap="small" dirty="0" err="1">
                <a:latin typeface="Arial" panose="020B0604020202020204" pitchFamily="34" charset="0"/>
                <a:cs typeface="Arial" panose="020B0604020202020204" pitchFamily="34" charset="0"/>
              </a:rPr>
              <a:t>decomposition</a:t>
            </a:r>
            <a:r>
              <a:rPr lang="it-IT" sz="2200" b="1" cap="small" dirty="0">
                <a:latin typeface="Arial" panose="020B0604020202020204" pitchFamily="34" charset="0"/>
                <a:cs typeface="Arial" panose="020B0604020202020204" pitchFamily="34" charset="0"/>
              </a:rPr>
              <a:t> of </a:t>
            </a:r>
            <a:r>
              <a:rPr lang="it-IT" sz="2200" b="1" cap="small" dirty="0" err="1">
                <a:latin typeface="Arial" panose="020B0604020202020204" pitchFamily="34" charset="0"/>
                <a:cs typeface="Arial" panose="020B0604020202020204" pitchFamily="34" charset="0"/>
              </a:rPr>
              <a:t>traditional</a:t>
            </a:r>
            <a:r>
              <a:rPr lang="it-IT" sz="2200" b="1" cap="small" dirty="0">
                <a:latin typeface="Arial" panose="020B0604020202020204" pitchFamily="34" charset="0"/>
                <a:cs typeface="Arial" panose="020B0604020202020204" pitchFamily="34" charset="0"/>
              </a:rPr>
              <a:t> </a:t>
            </a:r>
            <a:r>
              <a:rPr lang="it-IT" sz="2200" b="1" cap="small" dirty="0" err="1">
                <a:latin typeface="Arial" panose="020B0604020202020204" pitchFamily="34" charset="0"/>
                <a:cs typeface="Arial" panose="020B0604020202020204" pitchFamily="34" charset="0"/>
              </a:rPr>
              <a:t>approaches</a:t>
            </a:r>
            <a:r>
              <a:rPr lang="it-IT" sz="2200" b="1" cap="small" dirty="0">
                <a:latin typeface="Arial" panose="020B0604020202020204" pitchFamily="34" charset="0"/>
                <a:cs typeface="Arial" panose="020B0604020202020204" pitchFamily="34" charset="0"/>
              </a:rPr>
              <a:t> (i.e. </a:t>
            </a:r>
            <a:r>
              <a:rPr lang="it-IT" sz="2200" b="1" cap="small" dirty="0" err="1">
                <a:latin typeface="Arial" panose="020B0604020202020204" pitchFamily="34" charset="0"/>
                <a:cs typeface="Arial" panose="020B0604020202020204" pitchFamily="34" charset="0"/>
              </a:rPr>
              <a:t>behavior-based</a:t>
            </a:r>
            <a:r>
              <a:rPr lang="it-IT" sz="2200" b="1" cap="small" dirty="0">
                <a:latin typeface="Arial" panose="020B0604020202020204" pitchFamily="34" charset="0"/>
                <a:cs typeface="Arial" panose="020B0604020202020204" pitchFamily="34" charset="0"/>
              </a:rPr>
              <a:t> </a:t>
            </a:r>
            <a:r>
              <a:rPr lang="it-IT" sz="2200" b="1" cap="small" dirty="0" err="1">
                <a:latin typeface="Arial" panose="020B0604020202020204" pitchFamily="34" charset="0"/>
                <a:cs typeface="Arial" panose="020B0604020202020204" pitchFamily="34" charset="0"/>
              </a:rPr>
              <a:t>robotics</a:t>
            </a:r>
            <a:r>
              <a:rPr lang="it-IT" sz="2200" b="1" cap="small" dirty="0">
                <a:latin typeface="Arial" panose="020B0604020202020204" pitchFamily="34" charset="0"/>
                <a:cs typeface="Arial" panose="020B0604020202020204" pitchFamily="34" charset="0"/>
              </a:rPr>
              <a:t>), </a:t>
            </a:r>
            <a:r>
              <a:rPr lang="it-IT" sz="2200" b="1" cap="small" dirty="0" err="1">
                <a:latin typeface="Arial" panose="020B0604020202020204" pitchFamily="34" charset="0"/>
                <a:cs typeface="Arial" panose="020B0604020202020204" pitchFamily="34" charset="0"/>
              </a:rPr>
              <a:t>evolutionary</a:t>
            </a:r>
            <a:r>
              <a:rPr lang="it-IT" sz="2200" b="1" cap="small" dirty="0">
                <a:latin typeface="Arial" panose="020B0604020202020204" pitchFamily="34" charset="0"/>
                <a:cs typeface="Arial" panose="020B0604020202020204" pitchFamily="34" charset="0"/>
              </a:rPr>
              <a:t> </a:t>
            </a:r>
            <a:r>
              <a:rPr lang="it-IT" sz="2200" b="1" cap="small" dirty="0" err="1">
                <a:latin typeface="Arial" panose="020B0604020202020204" pitchFamily="34" charset="0"/>
                <a:cs typeface="Arial" panose="020B0604020202020204" pitchFamily="34" charset="0"/>
              </a:rPr>
              <a:t>robotics</a:t>
            </a:r>
            <a:r>
              <a:rPr lang="it-IT" sz="2200" b="1" cap="small" dirty="0">
                <a:latin typeface="Arial" panose="020B0604020202020204" pitchFamily="34" charset="0"/>
                <a:cs typeface="Arial" panose="020B0604020202020204" pitchFamily="34" charset="0"/>
              </a:rPr>
              <a:t> can be </a:t>
            </a:r>
            <a:r>
              <a:rPr lang="it-IT" sz="2200" b="1" cap="small" dirty="0" err="1">
                <a:latin typeface="Arial" panose="020B0604020202020204" pitchFamily="34" charset="0"/>
                <a:cs typeface="Arial" panose="020B0604020202020204" pitchFamily="34" charset="0"/>
              </a:rPr>
              <a:t>used</a:t>
            </a:r>
            <a:r>
              <a:rPr lang="it-IT" sz="2200" b="1" cap="small" dirty="0">
                <a:latin typeface="Arial" panose="020B0604020202020204" pitchFamily="34" charset="0"/>
                <a:cs typeface="Arial" panose="020B0604020202020204" pitchFamily="34" charset="0"/>
              </a:rPr>
              <a:t>, </a:t>
            </a:r>
            <a:r>
              <a:rPr lang="it-IT" sz="2200" b="1" cap="small" dirty="0" err="1">
                <a:latin typeface="Arial" panose="020B0604020202020204" pitchFamily="34" charset="0"/>
                <a:cs typeface="Arial" panose="020B0604020202020204" pitchFamily="34" charset="0"/>
              </a:rPr>
              <a:t>where</a:t>
            </a:r>
            <a:r>
              <a:rPr lang="it-IT" sz="2200" b="1" cap="small" dirty="0">
                <a:latin typeface="Arial" panose="020B0604020202020204" pitchFamily="34" charset="0"/>
                <a:cs typeface="Arial" panose="020B0604020202020204" pitchFamily="34" charset="0"/>
              </a:rPr>
              <a:t> the </a:t>
            </a:r>
            <a:r>
              <a:rPr lang="it-IT" sz="2200" b="1" cap="small" dirty="0" err="1">
                <a:latin typeface="Arial" panose="020B0604020202020204" pitchFamily="34" charset="0"/>
                <a:cs typeface="Arial" panose="020B0604020202020204" pitchFamily="34" charset="0"/>
              </a:rPr>
              <a:t>robotic</a:t>
            </a:r>
            <a:r>
              <a:rPr lang="it-IT" sz="2200" b="1" cap="small" dirty="0">
                <a:latin typeface="Arial" panose="020B0604020202020204" pitchFamily="34" charset="0"/>
                <a:cs typeface="Arial" panose="020B0604020202020204" pitchFamily="34" charset="0"/>
              </a:rPr>
              <a:t> system </a:t>
            </a:r>
            <a:r>
              <a:rPr lang="it-IT" sz="2200" b="1" cap="small" dirty="0" err="1">
                <a:latin typeface="Arial" panose="020B0604020202020204" pitchFamily="34" charset="0"/>
                <a:cs typeface="Arial" panose="020B0604020202020204" pitchFamily="34" charset="0"/>
              </a:rPr>
              <a:t>is</a:t>
            </a:r>
            <a:r>
              <a:rPr lang="it-IT" sz="2200" b="1" cap="small" dirty="0">
                <a:latin typeface="Arial" panose="020B0604020202020204" pitchFamily="34" charset="0"/>
                <a:cs typeface="Arial" panose="020B0604020202020204" pitchFamily="34" charset="0"/>
              </a:rPr>
              <a:t> </a:t>
            </a:r>
            <a:r>
              <a:rPr lang="it-IT" sz="2200" b="1" cap="small" dirty="0" err="1">
                <a:latin typeface="Arial" panose="020B0604020202020204" pitchFamily="34" charset="0"/>
                <a:cs typeface="Arial" panose="020B0604020202020204" pitchFamily="34" charset="0"/>
              </a:rPr>
              <a:t>able</a:t>
            </a:r>
            <a:r>
              <a:rPr lang="it-IT" sz="2200" b="1" cap="small" dirty="0">
                <a:latin typeface="Arial" panose="020B0604020202020204" pitchFamily="34" charset="0"/>
                <a:cs typeface="Arial" panose="020B0604020202020204" pitchFamily="34" charset="0"/>
              </a:rPr>
              <a:t> to </a:t>
            </a:r>
            <a:r>
              <a:rPr lang="it-IT" sz="2200" b="1" cap="small" dirty="0">
                <a:latin typeface="Arial" panose="020B0604020202020204" pitchFamily="34" charset="0"/>
                <a:cs typeface="Arial" panose="020B0604020202020204" pitchFamily="34" charset="0"/>
              </a:rPr>
              <a:t>self-</a:t>
            </a:r>
            <a:r>
              <a:rPr lang="it-IT" sz="2200" b="1" cap="small" dirty="0" err="1">
                <a:latin typeface="Arial" panose="020B0604020202020204" pitchFamily="34" charset="0"/>
                <a:cs typeface="Arial" panose="020B0604020202020204" pitchFamily="34" charset="0"/>
              </a:rPr>
              <a:t>organize</a:t>
            </a:r>
            <a:endParaRPr lang="en-US" sz="2200" b="1" dirty="0">
              <a:latin typeface="Arial" panose="020B0604020202020204" pitchFamily="34" charset="0"/>
              <a:cs typeface="Arial" panose="020B0604020202020204" pitchFamily="34" charset="0"/>
            </a:endParaRPr>
          </a:p>
          <a:p>
            <a:pPr algn="ctr">
              <a:defRPr/>
            </a:pPr>
            <a:r>
              <a:rPr lang="en-US" sz="2200" cap="small" dirty="0">
                <a:latin typeface="Arial" panose="020B0604020202020204" pitchFamily="34" charset="0"/>
                <a:cs typeface="Arial" panose="020B0604020202020204" pitchFamily="34" charset="0"/>
              </a:rPr>
              <a:t>[</a:t>
            </a:r>
            <a:r>
              <a:rPr lang="en-US" sz="2200" i="1" cap="small" dirty="0" err="1">
                <a:latin typeface="Arial" panose="020B0604020202020204" pitchFamily="34" charset="0"/>
                <a:cs typeface="Arial" panose="020B0604020202020204" pitchFamily="34" charset="0"/>
              </a:rPr>
              <a:t>Nolfi</a:t>
            </a:r>
            <a:r>
              <a:rPr lang="en-US" sz="2200" i="1" cap="small" dirty="0">
                <a:latin typeface="Arial" panose="020B0604020202020204" pitchFamily="34" charset="0"/>
                <a:cs typeface="Arial" panose="020B0604020202020204" pitchFamily="34" charset="0"/>
              </a:rPr>
              <a:t>, S., </a:t>
            </a:r>
            <a:r>
              <a:rPr lang="en-US" sz="2200" i="1" cap="small" dirty="0" err="1">
                <a:latin typeface="Arial" panose="020B0604020202020204" pitchFamily="34" charset="0"/>
                <a:cs typeface="Arial" panose="020B0604020202020204" pitchFamily="34" charset="0"/>
              </a:rPr>
              <a:t>Floreano</a:t>
            </a:r>
            <a:r>
              <a:rPr lang="en-US" sz="2200" i="1" cap="small" dirty="0">
                <a:latin typeface="Arial" panose="020B0604020202020204" pitchFamily="34" charset="0"/>
                <a:cs typeface="Arial" panose="020B0604020202020204" pitchFamily="34" charset="0"/>
              </a:rPr>
              <a:t>, D ., 2000</a:t>
            </a:r>
            <a:r>
              <a:rPr lang="en-US" sz="2200" cap="small" dirty="0">
                <a:latin typeface="Arial" panose="020B0604020202020204" pitchFamily="34" charset="0"/>
                <a:cs typeface="Arial" panose="020B0604020202020204" pitchFamily="34" charset="0"/>
              </a:rPr>
              <a:t>].</a:t>
            </a:r>
            <a:endParaRPr lang="it-IT" sz="2200" cap="small" dirty="0">
              <a:latin typeface="Arial" panose="020B0604020202020204" pitchFamily="34" charset="0"/>
              <a:cs typeface="Arial" panose="020B0604020202020204" pitchFamily="34" charset="0"/>
            </a:endParaRPr>
          </a:p>
        </p:txBody>
      </p:sp>
      <p:sp>
        <p:nvSpPr>
          <p:cNvPr id="7" name="Shape 53"/>
          <p:cNvSpPr txBox="1">
            <a:spLocks/>
          </p:cNvSpPr>
          <p:nvPr/>
        </p:nvSpPr>
        <p:spPr>
          <a:xfrm>
            <a:off x="1369865" y="34332"/>
            <a:ext cx="9612352" cy="584775"/>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dirty="0">
                <a:solidFill>
                  <a:schemeClr val="tx1"/>
                </a:solidFill>
                <a:latin typeface="+mj-lt"/>
                <a:ea typeface="+mj-ea"/>
                <a:cs typeface="+mj-cs"/>
              </a:rPr>
              <a:t>One traditional application ANN: Evolutionary robotics</a:t>
            </a:r>
          </a:p>
        </p:txBody>
      </p:sp>
      <p:grpSp>
        <p:nvGrpSpPr>
          <p:cNvPr id="8" name="Gruppo 7"/>
          <p:cNvGrpSpPr/>
          <p:nvPr/>
        </p:nvGrpSpPr>
        <p:grpSpPr>
          <a:xfrm>
            <a:off x="3071665" y="3176654"/>
            <a:ext cx="2921479" cy="2436048"/>
            <a:chOff x="1344844" y="3794927"/>
            <a:chExt cx="2921479" cy="2436048"/>
          </a:xfrm>
        </p:grpSpPr>
        <p:pic>
          <p:nvPicPr>
            <p:cNvPr id="9" name="Picture 2" descr="Risultati immagini per Genetic Algorithm"/>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185" r="1246" b="10878"/>
            <a:stretch/>
          </p:blipFill>
          <p:spPr bwMode="auto">
            <a:xfrm>
              <a:off x="1403648" y="3794927"/>
              <a:ext cx="2803872" cy="2025544"/>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arrotondato 9"/>
            <p:cNvSpPr/>
            <p:nvPr/>
          </p:nvSpPr>
          <p:spPr>
            <a:xfrm>
              <a:off x="1344844" y="5822355"/>
              <a:ext cx="2921479" cy="408620"/>
            </a:xfrm>
            <a:prstGeom prst="roundRect">
              <a:avLst/>
            </a:prstGeom>
            <a:solidFill>
              <a:srgbClr val="EDEDED"/>
            </a:solidFill>
            <a:ln w="25400" cap="flat">
              <a:noFill/>
              <a:prstDash val="solid"/>
              <a:beve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sp3d extrusionH="57150">
                <a:bevelT w="38100" h="38100"/>
              </a:sp3d>
            </a:bodyPr>
            <a:lstStyle/>
            <a:p>
              <a:pPr algn="ctr" latinLnBrk="1" hangingPunct="0"/>
              <a:r>
                <a:rPr lang="it-IT" dirty="0" err="1">
                  <a:solidFill>
                    <a:srgbClr val="C13E29"/>
                  </a:solidFill>
                  <a:latin typeface="AcmeFont" pitchFamily="2" charset="0"/>
                </a:rPr>
                <a:t>NeuroGenetic</a:t>
              </a:r>
              <a:r>
                <a:rPr lang="it-IT" dirty="0">
                  <a:solidFill>
                    <a:srgbClr val="C13E29"/>
                  </a:solidFill>
                  <a:latin typeface="AcmeFont" pitchFamily="2" charset="0"/>
                </a:rPr>
                <a:t> </a:t>
              </a:r>
              <a:r>
                <a:rPr lang="it-IT" dirty="0" err="1">
                  <a:solidFill>
                    <a:srgbClr val="C13E29"/>
                  </a:solidFill>
                  <a:latin typeface="AcmeFont" pitchFamily="2" charset="0"/>
                </a:rPr>
                <a:t>Algorithm</a:t>
              </a:r>
              <a:r>
                <a:rPr lang="it-IT" dirty="0">
                  <a:solidFill>
                    <a:srgbClr val="C00000"/>
                  </a:solidFill>
                  <a:latin typeface="AcmeFont" pitchFamily="2" charset="0"/>
                </a:rPr>
                <a:t> </a:t>
              </a:r>
              <a:endParaRPr lang="it-IT" dirty="0">
                <a:solidFill>
                  <a:srgbClr val="C00000"/>
                </a:solidFill>
                <a:latin typeface="AcmeFont" pitchFamily="2" charset="0"/>
              </a:endParaRPr>
            </a:p>
          </p:txBody>
        </p:sp>
      </p:grpSp>
      <p:grpSp>
        <p:nvGrpSpPr>
          <p:cNvPr id="11" name="Gruppo 10"/>
          <p:cNvGrpSpPr/>
          <p:nvPr/>
        </p:nvGrpSpPr>
        <p:grpSpPr>
          <a:xfrm>
            <a:off x="6176041" y="3074278"/>
            <a:ext cx="2921479" cy="2531076"/>
            <a:chOff x="4860032" y="3698015"/>
            <a:chExt cx="2921479" cy="2531076"/>
          </a:xfrm>
        </p:grpSpPr>
        <p:sp>
          <p:nvSpPr>
            <p:cNvPr id="12" name="Rettangolo arrotondato 11"/>
            <p:cNvSpPr/>
            <p:nvPr/>
          </p:nvSpPr>
          <p:spPr>
            <a:xfrm>
              <a:off x="5060630" y="3698015"/>
              <a:ext cx="2520281" cy="2136290"/>
            </a:xfrm>
            <a:prstGeom prst="roundRect">
              <a:avLst>
                <a:gd name="adj" fmla="val 10000"/>
              </a:avLst>
            </a:prstGeom>
            <a:blipFill rotWithShape="0">
              <a:blip r:embed="rId3" cstate="print"/>
              <a:srcRect/>
              <a:stretch>
                <a:fillRect l="-17858" r="-10704" b="-6042"/>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Rettangolo arrotondato 16"/>
            <p:cNvSpPr/>
            <p:nvPr/>
          </p:nvSpPr>
          <p:spPr>
            <a:xfrm>
              <a:off x="4860032" y="5820471"/>
              <a:ext cx="2921479" cy="408620"/>
            </a:xfrm>
            <a:prstGeom prst="roundRect">
              <a:avLst/>
            </a:prstGeom>
            <a:solidFill>
              <a:srgbClr val="EDEDED"/>
            </a:solidFill>
            <a:ln w="25400" cap="flat">
              <a:noFill/>
              <a:prstDash val="solid"/>
              <a:beve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sp3d extrusionH="57150">
                <a:bevelT w="38100" h="38100"/>
              </a:sp3d>
            </a:bodyPr>
            <a:lstStyle/>
            <a:p>
              <a:pPr algn="ctr" latinLnBrk="1" hangingPunct="0"/>
              <a:r>
                <a:rPr lang="it-IT" dirty="0">
                  <a:solidFill>
                    <a:srgbClr val="C00000"/>
                  </a:solidFill>
                  <a:latin typeface="AcmeFont" pitchFamily="2" charset="0"/>
                </a:rPr>
                <a:t>Control </a:t>
              </a:r>
              <a:r>
                <a:rPr lang="it-IT" dirty="0" err="1">
                  <a:solidFill>
                    <a:srgbClr val="C00000"/>
                  </a:solidFill>
                  <a:latin typeface="AcmeFont" pitchFamily="2" charset="0"/>
                </a:rPr>
                <a:t>Neural</a:t>
              </a:r>
              <a:r>
                <a:rPr lang="it-IT" dirty="0">
                  <a:solidFill>
                    <a:srgbClr val="C00000"/>
                  </a:solidFill>
                  <a:latin typeface="AcmeFont" pitchFamily="2" charset="0"/>
                </a:rPr>
                <a:t> </a:t>
              </a:r>
              <a:r>
                <a:rPr lang="it-IT" dirty="0">
                  <a:solidFill>
                    <a:srgbClr val="C00000"/>
                  </a:solidFill>
                  <a:latin typeface="AcmeFont" pitchFamily="2" charset="0"/>
                </a:rPr>
                <a:t>Network</a:t>
              </a:r>
              <a:endParaRPr lang="it-IT" dirty="0">
                <a:solidFill>
                  <a:srgbClr val="C00000"/>
                </a:solidFill>
                <a:latin typeface="AcmeFont" pitchFamily="2" charset="0"/>
              </a:endParaRPr>
            </a:p>
          </p:txBody>
        </p:sp>
      </p:grpSp>
    </p:spTree>
    <p:extLst>
      <p:ext uri="{BB962C8B-B14F-4D97-AF65-F5344CB8AC3E}">
        <p14:creationId xmlns:p14="http://schemas.microsoft.com/office/powerpoint/2010/main" val="5551080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3" name="Gruppo 2"/>
          <p:cNvGrpSpPr/>
          <p:nvPr/>
        </p:nvGrpSpPr>
        <p:grpSpPr>
          <a:xfrm>
            <a:off x="5879976" y="1225916"/>
            <a:ext cx="4135058" cy="3637403"/>
            <a:chOff x="4279618" y="2131356"/>
            <a:chExt cx="4135058" cy="3637403"/>
          </a:xfrm>
        </p:grpSpPr>
        <p:pic>
          <p:nvPicPr>
            <p:cNvPr id="4" name="Immagine 13" descr="neural_net1.jpg"/>
            <p:cNvPicPr>
              <a:picLocks noChangeAspect="1"/>
            </p:cNvPicPr>
            <p:nvPr/>
          </p:nvPicPr>
          <p:blipFill rotWithShape="1">
            <a:blip r:embed="rId2">
              <a:extLst>
                <a:ext uri="{28A0092B-C50C-407E-A947-70E740481C1C}">
                  <a14:useLocalDpi xmlns:a14="http://schemas.microsoft.com/office/drawing/2010/main" val="0"/>
                </a:ext>
              </a:extLst>
            </a:blip>
            <a:srcRect b="2518"/>
            <a:stretch/>
          </p:blipFill>
          <p:spPr bwMode="auto">
            <a:xfrm>
              <a:off x="4279618" y="2539976"/>
              <a:ext cx="4135058" cy="322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ttangolo arrotondato 4"/>
            <p:cNvSpPr/>
            <p:nvPr/>
          </p:nvSpPr>
          <p:spPr>
            <a:xfrm>
              <a:off x="4886408" y="2131356"/>
              <a:ext cx="2921479" cy="408620"/>
            </a:xfrm>
            <a:prstGeom prst="roundRect">
              <a:avLst/>
            </a:prstGeom>
            <a:solidFill>
              <a:srgbClr val="EDEDED"/>
            </a:solidFill>
            <a:ln w="25400" cap="flat">
              <a:noFill/>
              <a:prstDash val="solid"/>
              <a:beve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sp3d extrusionH="57150">
                <a:bevelT w="38100" h="38100"/>
              </a:sp3d>
            </a:bodyPr>
            <a:lstStyle/>
            <a:p>
              <a:pPr algn="ctr" latinLnBrk="1" hangingPunct="0"/>
              <a:r>
                <a:rPr lang="it-IT" dirty="0">
                  <a:solidFill>
                    <a:srgbClr val="C00000"/>
                  </a:solidFill>
                  <a:latin typeface="AcmeFont" pitchFamily="2" charset="0"/>
                </a:rPr>
                <a:t>NEURAL NETWORK</a:t>
              </a:r>
            </a:p>
          </p:txBody>
        </p:sp>
      </p:grpSp>
      <p:sp>
        <p:nvSpPr>
          <p:cNvPr id="6" name="CasellaDiTesto 23"/>
          <p:cNvSpPr txBox="1">
            <a:spLocks noChangeArrowheads="1"/>
          </p:cNvSpPr>
          <p:nvPr/>
        </p:nvSpPr>
        <p:spPr bwMode="auto">
          <a:xfrm>
            <a:off x="2024064" y="910126"/>
            <a:ext cx="8072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it-IT" altLang="it-IT">
              <a:latin typeface="Calibri" pitchFamily="34" charset="0"/>
            </a:endParaRPr>
          </a:p>
        </p:txBody>
      </p:sp>
      <p:sp>
        <p:nvSpPr>
          <p:cNvPr id="7" name="Shape 53"/>
          <p:cNvSpPr txBox="1">
            <a:spLocks/>
          </p:cNvSpPr>
          <p:nvPr/>
        </p:nvSpPr>
        <p:spPr>
          <a:xfrm>
            <a:off x="1793206" y="53925"/>
            <a:ext cx="8534152" cy="584775"/>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dirty="0">
                <a:solidFill>
                  <a:schemeClr val="tx1"/>
                </a:solidFill>
                <a:latin typeface="+mj-lt"/>
                <a:ea typeface="+mj-ea"/>
                <a:cs typeface="+mj-cs"/>
              </a:rPr>
              <a:t>EXPERIMENTAL  SETUP</a:t>
            </a:r>
          </a:p>
        </p:txBody>
      </p:sp>
      <mc:AlternateContent xmlns:mc="http://schemas.openxmlformats.org/markup-compatibility/2006">
        <mc:Choice xmlns:a14="http://schemas.microsoft.com/office/drawing/2010/main" Requires="a14">
          <p:sp>
            <p:nvSpPr>
              <p:cNvPr id="8" name="Rettangolo arrotondato 7"/>
              <p:cNvSpPr/>
              <p:nvPr/>
            </p:nvSpPr>
            <p:spPr>
              <a:xfrm>
                <a:off x="1919537" y="4865995"/>
                <a:ext cx="8534151" cy="888042"/>
              </a:xfrm>
              <a:prstGeom prst="roundRect">
                <a:avLst/>
              </a:prstGeom>
              <a:solidFill>
                <a:srgbClr val="EDEDED"/>
              </a:solidFill>
              <a:ln w="25400" cap="flat">
                <a:noFill/>
                <a:prstDash val="solid"/>
                <a:beve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sp3d extrusionH="57150">
                  <a:bevelT w="38100" h="38100"/>
                </a:sp3d>
              </a:bodyPr>
              <a:lstStyle/>
              <a:p>
                <a:pPr algn="ctr" latinLnBrk="1" hangingPunct="0"/>
                <a:r>
                  <a:rPr lang="it-IT" dirty="0">
                    <a:solidFill>
                      <a:srgbClr val="C13E29"/>
                    </a:solidFill>
                    <a:latin typeface="AcmeFont" pitchFamily="2" charset="0"/>
                  </a:rPr>
                  <a:t>LEAKY </a:t>
                </a:r>
                <a:r>
                  <a:rPr lang="it-IT" dirty="0" err="1">
                    <a:solidFill>
                      <a:srgbClr val="C13E29"/>
                    </a:solidFill>
                    <a:latin typeface="AcmeFont" pitchFamily="2" charset="0"/>
                  </a:rPr>
                  <a:t>Activation</a:t>
                </a:r>
                <a:endParaRPr lang="it-IT" dirty="0">
                  <a:solidFill>
                    <a:srgbClr val="C13E29"/>
                  </a:solidFill>
                  <a:latin typeface="AcmeFont" pitchFamily="2" charset="0"/>
                </a:endParaRPr>
              </a:p>
              <a:p>
                <a:pPr algn="ctr" latinLnBrk="1" hangingPunct="0"/>
                <a14:m>
                  <m:oMath xmlns:m="http://schemas.openxmlformats.org/officeDocument/2006/math">
                    <m:sSub>
                      <m:sSubPr>
                        <m:ctrlPr>
                          <a:rPr lang="it-IT" b="1" i="1">
                            <a:solidFill>
                              <a:srgbClr val="C13E29"/>
                            </a:solidFill>
                            <a:latin typeface="Cambria Math" panose="02040503050406030204" pitchFamily="18" charset="0"/>
                          </a:rPr>
                        </m:ctrlPr>
                      </m:sSubPr>
                      <m:e>
                        <m:r>
                          <a:rPr lang="it-IT" b="1" i="1">
                            <a:solidFill>
                              <a:srgbClr val="C13E29"/>
                            </a:solidFill>
                            <a:latin typeface="Cambria Math" panose="02040503050406030204" pitchFamily="18" charset="0"/>
                          </a:rPr>
                          <m:t>𝑨</m:t>
                        </m:r>
                      </m:e>
                      <m:sub>
                        <m:r>
                          <a:rPr lang="it-IT" b="1" i="1">
                            <a:solidFill>
                              <a:srgbClr val="C13E29"/>
                            </a:solidFill>
                            <a:latin typeface="Cambria Math" panose="02040503050406030204" pitchFamily="18" charset="0"/>
                          </a:rPr>
                          <m:t>𝒋</m:t>
                        </m:r>
                      </m:sub>
                    </m:sSub>
                    <m:r>
                      <a:rPr lang="it-IT" b="1" i="1">
                        <a:solidFill>
                          <a:srgbClr val="C13E29"/>
                        </a:solidFill>
                        <a:latin typeface="Cambria Math" panose="02040503050406030204" pitchFamily="18" charset="0"/>
                      </a:rPr>
                      <m:t>=</m:t>
                    </m:r>
                    <m:sSub>
                      <m:sSubPr>
                        <m:ctrlPr>
                          <a:rPr lang="it-IT" b="1" i="1">
                            <a:solidFill>
                              <a:srgbClr val="C13E29"/>
                            </a:solidFill>
                            <a:latin typeface="Cambria Math" panose="02040503050406030204" pitchFamily="18" charset="0"/>
                          </a:rPr>
                        </m:ctrlPr>
                      </m:sSubPr>
                      <m:e>
                        <m:r>
                          <a:rPr lang="it-IT" b="1" i="1">
                            <a:solidFill>
                              <a:srgbClr val="C13E29"/>
                            </a:solidFill>
                            <a:latin typeface="Cambria Math" panose="02040503050406030204" pitchFamily="18" charset="0"/>
                          </a:rPr>
                          <m:t>𝒕</m:t>
                        </m:r>
                      </m:e>
                      <m:sub>
                        <m:r>
                          <a:rPr lang="it-IT" b="1" i="1">
                            <a:solidFill>
                              <a:srgbClr val="C13E29"/>
                            </a:solidFill>
                            <a:latin typeface="Cambria Math" panose="02040503050406030204" pitchFamily="18" charset="0"/>
                          </a:rPr>
                          <m:t>𝒋</m:t>
                        </m:r>
                      </m:sub>
                    </m:sSub>
                    <m:r>
                      <a:rPr lang="it-IT" b="1" i="1">
                        <a:solidFill>
                          <a:srgbClr val="C13E29"/>
                        </a:solidFill>
                        <a:latin typeface="Cambria Math" panose="02040503050406030204" pitchFamily="18" charset="0"/>
                      </a:rPr>
                      <m:t>+</m:t>
                    </m:r>
                    <m:nary>
                      <m:naryPr>
                        <m:chr m:val="∑"/>
                        <m:subHide m:val="on"/>
                        <m:supHide m:val="on"/>
                        <m:ctrlPr>
                          <a:rPr lang="it-IT" b="1" i="1">
                            <a:solidFill>
                              <a:srgbClr val="C13E29"/>
                            </a:solidFill>
                            <a:latin typeface="Cambria Math" panose="02040503050406030204" pitchFamily="18" charset="0"/>
                          </a:rPr>
                        </m:ctrlPr>
                      </m:naryPr>
                      <m:sub/>
                      <m:sup/>
                      <m:e>
                        <m:sSub>
                          <m:sSubPr>
                            <m:ctrlPr>
                              <a:rPr lang="it-IT" b="1" i="1">
                                <a:solidFill>
                                  <a:srgbClr val="C13E29"/>
                                </a:solidFill>
                                <a:latin typeface="Cambria Math" panose="02040503050406030204" pitchFamily="18" charset="0"/>
                              </a:rPr>
                            </m:ctrlPr>
                          </m:sSubPr>
                          <m:e>
                            <m:r>
                              <a:rPr lang="it-IT" b="1">
                                <a:solidFill>
                                  <a:srgbClr val="C13E29"/>
                                </a:solidFill>
                                <a:latin typeface="Cambria Math" panose="02040503050406030204" pitchFamily="18" charset="0"/>
                              </a:rPr>
                              <m:t>𝐰</m:t>
                            </m:r>
                          </m:e>
                          <m:sub>
                            <m:r>
                              <a:rPr lang="it-IT" b="1">
                                <a:solidFill>
                                  <a:srgbClr val="C13E29"/>
                                </a:solidFill>
                                <a:latin typeface="Cambria Math" panose="02040503050406030204" pitchFamily="18" charset="0"/>
                              </a:rPr>
                              <m:t>𝐢𝐣</m:t>
                            </m:r>
                          </m:sub>
                        </m:sSub>
                        <m:sSub>
                          <m:sSubPr>
                            <m:ctrlPr>
                              <a:rPr lang="it-IT" b="1" i="1">
                                <a:solidFill>
                                  <a:srgbClr val="C13E29"/>
                                </a:solidFill>
                                <a:latin typeface="Cambria Math" panose="02040503050406030204" pitchFamily="18" charset="0"/>
                              </a:rPr>
                            </m:ctrlPr>
                          </m:sSubPr>
                          <m:e>
                            <m:r>
                              <a:rPr lang="it-IT" b="1">
                                <a:solidFill>
                                  <a:srgbClr val="C13E29"/>
                                </a:solidFill>
                                <a:latin typeface="Cambria Math" panose="02040503050406030204" pitchFamily="18" charset="0"/>
                              </a:rPr>
                              <m:t>𝐎</m:t>
                            </m:r>
                          </m:e>
                          <m:sub>
                            <m:r>
                              <a:rPr lang="it-IT" b="1">
                                <a:solidFill>
                                  <a:srgbClr val="C13E29"/>
                                </a:solidFill>
                                <a:latin typeface="Cambria Math" panose="02040503050406030204" pitchFamily="18" charset="0"/>
                              </a:rPr>
                              <m:t>𝐢</m:t>
                            </m:r>
                          </m:sub>
                        </m:sSub>
                      </m:e>
                    </m:nary>
                  </m:oMath>
                </a14:m>
                <a:r>
                  <a:rPr lang="it-IT" dirty="0">
                    <a:solidFill>
                      <a:srgbClr val="C13E29"/>
                    </a:solidFill>
                    <a:latin typeface="+mj-lt"/>
                  </a:rPr>
                  <a:t> , </a:t>
                </a:r>
                <a14:m>
                  <m:oMath xmlns:m="http://schemas.openxmlformats.org/officeDocument/2006/math">
                    <m:sSub>
                      <m:sSubPr>
                        <m:ctrlPr>
                          <a:rPr lang="it-IT" b="1" i="1">
                            <a:solidFill>
                              <a:srgbClr val="C13E29"/>
                            </a:solidFill>
                            <a:latin typeface="Cambria Math" panose="02040503050406030204" pitchFamily="18" charset="0"/>
                          </a:rPr>
                        </m:ctrlPr>
                      </m:sSubPr>
                      <m:e>
                        <m:r>
                          <a:rPr lang="it-IT" b="1" i="1">
                            <a:solidFill>
                              <a:srgbClr val="C13E29"/>
                            </a:solidFill>
                            <a:latin typeface="Cambria Math" panose="02040503050406030204" pitchFamily="18" charset="0"/>
                          </a:rPr>
                          <m:t>𝑶</m:t>
                        </m:r>
                      </m:e>
                      <m:sub>
                        <m:r>
                          <a:rPr lang="it-IT" b="1" i="1">
                            <a:solidFill>
                              <a:srgbClr val="C13E29"/>
                            </a:solidFill>
                            <a:latin typeface="Cambria Math" panose="02040503050406030204" pitchFamily="18" charset="0"/>
                          </a:rPr>
                          <m:t>𝒋</m:t>
                        </m:r>
                      </m:sub>
                    </m:sSub>
                    <m:r>
                      <a:rPr lang="it-IT" b="1" i="1">
                        <a:solidFill>
                          <a:srgbClr val="C13E29"/>
                        </a:solidFill>
                        <a:latin typeface="Cambria Math" panose="02040503050406030204" pitchFamily="18" charset="0"/>
                      </a:rPr>
                      <m:t>=</m:t>
                    </m:r>
                    <m:sSub>
                      <m:sSubPr>
                        <m:ctrlPr>
                          <a:rPr lang="it-IT" b="1" i="1">
                            <a:solidFill>
                              <a:srgbClr val="C13E29"/>
                            </a:solidFill>
                            <a:latin typeface="Cambria Math" panose="02040503050406030204" pitchFamily="18" charset="0"/>
                          </a:rPr>
                        </m:ctrlPr>
                      </m:sSubPr>
                      <m:e>
                        <m:r>
                          <a:rPr lang="it-IT" b="1" i="1">
                            <a:solidFill>
                              <a:srgbClr val="C13E29"/>
                            </a:solidFill>
                            <a:latin typeface="Cambria Math" panose="02040503050406030204" pitchFamily="18" charset="0"/>
                          </a:rPr>
                          <m:t>𝜹</m:t>
                        </m:r>
                      </m:e>
                      <m:sub>
                        <m:r>
                          <a:rPr lang="it-IT" b="1" i="1">
                            <a:solidFill>
                              <a:srgbClr val="C13E29"/>
                            </a:solidFill>
                            <a:latin typeface="Cambria Math" panose="02040503050406030204" pitchFamily="18" charset="0"/>
                          </a:rPr>
                          <m:t>𝒋</m:t>
                        </m:r>
                      </m:sub>
                    </m:sSub>
                    <m:sSup>
                      <m:sSupPr>
                        <m:ctrlPr>
                          <a:rPr lang="it-IT" b="1" i="1">
                            <a:solidFill>
                              <a:srgbClr val="C13E29"/>
                            </a:solidFill>
                            <a:latin typeface="Cambria Math" panose="02040503050406030204" pitchFamily="18" charset="0"/>
                          </a:rPr>
                        </m:ctrlPr>
                      </m:sSupPr>
                      <m:e>
                        <m:r>
                          <a:rPr lang="it-IT" b="1" i="1">
                            <a:solidFill>
                              <a:srgbClr val="C13E29"/>
                            </a:solidFill>
                            <a:latin typeface="Cambria Math" panose="02040503050406030204" pitchFamily="18" charset="0"/>
                          </a:rPr>
                          <m:t>𝑶</m:t>
                        </m:r>
                      </m:e>
                      <m:sup>
                        <m:r>
                          <a:rPr lang="it-IT" b="1" i="1">
                            <a:solidFill>
                              <a:srgbClr val="C13E29"/>
                            </a:solidFill>
                            <a:latin typeface="Cambria Math" panose="02040503050406030204" pitchFamily="18" charset="0"/>
                          </a:rPr>
                          <m:t>𝒕</m:t>
                        </m:r>
                        <m:r>
                          <a:rPr lang="it-IT" b="1" i="1">
                            <a:solidFill>
                              <a:srgbClr val="C13E29"/>
                            </a:solidFill>
                            <a:latin typeface="Cambria Math" panose="02040503050406030204" pitchFamily="18" charset="0"/>
                          </a:rPr>
                          <m:t>−</m:t>
                        </m:r>
                        <m:r>
                          <a:rPr lang="it-IT" b="1" i="1">
                            <a:solidFill>
                              <a:srgbClr val="C13E29"/>
                            </a:solidFill>
                            <a:latin typeface="Cambria Math" panose="02040503050406030204" pitchFamily="18" charset="0"/>
                          </a:rPr>
                          <m:t>𝟏</m:t>
                        </m:r>
                      </m:sup>
                    </m:sSup>
                    <m:r>
                      <a:rPr lang="it-IT" b="1" i="1">
                        <a:solidFill>
                          <a:srgbClr val="C13E29"/>
                        </a:solidFill>
                        <a:latin typeface="Cambria Math" panose="02040503050406030204" pitchFamily="18" charset="0"/>
                      </a:rPr>
                      <m:t>+</m:t>
                    </m:r>
                    <m:d>
                      <m:dPr>
                        <m:ctrlPr>
                          <a:rPr lang="it-IT" b="1" i="1">
                            <a:solidFill>
                              <a:srgbClr val="C13E29"/>
                            </a:solidFill>
                            <a:latin typeface="Cambria Math" panose="02040503050406030204" pitchFamily="18" charset="0"/>
                          </a:rPr>
                        </m:ctrlPr>
                      </m:dPr>
                      <m:e>
                        <m:r>
                          <a:rPr lang="it-IT" b="1" i="1">
                            <a:solidFill>
                              <a:srgbClr val="C13E29"/>
                            </a:solidFill>
                            <a:latin typeface="Cambria Math" panose="02040503050406030204" pitchFamily="18" charset="0"/>
                          </a:rPr>
                          <m:t>𝟏</m:t>
                        </m:r>
                        <m:r>
                          <a:rPr lang="it-IT" b="1" i="1">
                            <a:solidFill>
                              <a:srgbClr val="C13E29"/>
                            </a:solidFill>
                            <a:latin typeface="Cambria Math" panose="02040503050406030204" pitchFamily="18" charset="0"/>
                          </a:rPr>
                          <m:t>−</m:t>
                        </m:r>
                        <m:sSub>
                          <m:sSubPr>
                            <m:ctrlPr>
                              <a:rPr lang="it-IT" b="1" i="1">
                                <a:solidFill>
                                  <a:srgbClr val="C13E29"/>
                                </a:solidFill>
                                <a:latin typeface="Cambria Math" panose="02040503050406030204" pitchFamily="18" charset="0"/>
                              </a:rPr>
                            </m:ctrlPr>
                          </m:sSubPr>
                          <m:e>
                            <m:r>
                              <a:rPr lang="it-IT" b="1" i="1">
                                <a:solidFill>
                                  <a:srgbClr val="C13E29"/>
                                </a:solidFill>
                                <a:latin typeface="Cambria Math" panose="02040503050406030204" pitchFamily="18" charset="0"/>
                              </a:rPr>
                              <m:t>𝜹</m:t>
                            </m:r>
                          </m:e>
                          <m:sub>
                            <m:r>
                              <a:rPr lang="it-IT" b="1" i="1">
                                <a:solidFill>
                                  <a:srgbClr val="C13E29"/>
                                </a:solidFill>
                                <a:latin typeface="Cambria Math" panose="02040503050406030204" pitchFamily="18" charset="0"/>
                              </a:rPr>
                              <m:t>𝒋</m:t>
                            </m:r>
                          </m:sub>
                        </m:sSub>
                      </m:e>
                    </m:d>
                    <m:d>
                      <m:dPr>
                        <m:ctrlPr>
                          <a:rPr lang="it-IT" b="1" i="1">
                            <a:solidFill>
                              <a:srgbClr val="C13E29"/>
                            </a:solidFill>
                            <a:latin typeface="Cambria Math" panose="02040503050406030204" pitchFamily="18" charset="0"/>
                          </a:rPr>
                        </m:ctrlPr>
                      </m:dPr>
                      <m:e>
                        <m:r>
                          <a:rPr lang="it-IT" b="1" i="1">
                            <a:solidFill>
                              <a:srgbClr val="C13E29"/>
                            </a:solidFill>
                            <a:latin typeface="Cambria Math" panose="02040503050406030204" pitchFamily="18" charset="0"/>
                          </a:rPr>
                          <m:t>𝟏</m:t>
                        </m:r>
                        <m:r>
                          <a:rPr lang="it-IT" b="1" i="1">
                            <a:solidFill>
                              <a:srgbClr val="C13E29"/>
                            </a:solidFill>
                            <a:latin typeface="Cambria Math" panose="02040503050406030204" pitchFamily="18" charset="0"/>
                          </a:rPr>
                          <m:t>+</m:t>
                        </m:r>
                        <m:f>
                          <m:fPr>
                            <m:ctrlPr>
                              <a:rPr lang="it-IT" b="1" i="1">
                                <a:solidFill>
                                  <a:srgbClr val="C13E29"/>
                                </a:solidFill>
                                <a:latin typeface="Cambria Math" panose="02040503050406030204" pitchFamily="18" charset="0"/>
                              </a:rPr>
                            </m:ctrlPr>
                          </m:fPr>
                          <m:num>
                            <m:r>
                              <a:rPr lang="it-IT" b="1" i="1">
                                <a:solidFill>
                                  <a:srgbClr val="C13E29"/>
                                </a:solidFill>
                                <a:latin typeface="Cambria Math" panose="02040503050406030204" pitchFamily="18" charset="0"/>
                              </a:rPr>
                              <m:t>𝟏</m:t>
                            </m:r>
                          </m:num>
                          <m:den>
                            <m:sSup>
                              <m:sSupPr>
                                <m:ctrlPr>
                                  <a:rPr lang="it-IT" b="1" i="1">
                                    <a:solidFill>
                                      <a:srgbClr val="C13E29"/>
                                    </a:solidFill>
                                    <a:latin typeface="Cambria Math" panose="02040503050406030204" pitchFamily="18" charset="0"/>
                                  </a:rPr>
                                </m:ctrlPr>
                              </m:sSupPr>
                              <m:e>
                                <m:r>
                                  <a:rPr lang="it-IT" b="1" i="1">
                                    <a:solidFill>
                                      <a:srgbClr val="C13E29"/>
                                    </a:solidFill>
                                    <a:latin typeface="Cambria Math" panose="02040503050406030204" pitchFamily="18" charset="0"/>
                                  </a:rPr>
                                  <m:t>𝒆</m:t>
                                </m:r>
                              </m:e>
                              <m:sup>
                                <m:sSub>
                                  <m:sSubPr>
                                    <m:ctrlPr>
                                      <a:rPr lang="it-IT" b="1" i="1">
                                        <a:solidFill>
                                          <a:srgbClr val="C13E29"/>
                                        </a:solidFill>
                                        <a:latin typeface="Cambria Math" panose="02040503050406030204" pitchFamily="18" charset="0"/>
                                      </a:rPr>
                                    </m:ctrlPr>
                                  </m:sSubPr>
                                  <m:e>
                                    <m:r>
                                      <a:rPr lang="it-IT" b="1" i="1">
                                        <a:solidFill>
                                          <a:srgbClr val="C13E29"/>
                                        </a:solidFill>
                                        <a:latin typeface="Cambria Math" panose="02040503050406030204" pitchFamily="18" charset="0"/>
                                      </a:rPr>
                                      <m:t>𝑨</m:t>
                                    </m:r>
                                  </m:e>
                                  <m:sub>
                                    <m:r>
                                      <a:rPr lang="it-IT" b="1" i="1">
                                        <a:solidFill>
                                          <a:srgbClr val="C13E29"/>
                                        </a:solidFill>
                                        <a:latin typeface="Cambria Math" panose="02040503050406030204" pitchFamily="18" charset="0"/>
                                      </a:rPr>
                                      <m:t>𝒋</m:t>
                                    </m:r>
                                  </m:sub>
                                </m:sSub>
                              </m:sup>
                            </m:sSup>
                          </m:den>
                        </m:f>
                      </m:e>
                    </m:d>
                    <m:r>
                      <a:rPr lang="it-IT" b="1" i="1">
                        <a:solidFill>
                          <a:srgbClr val="C13E29"/>
                        </a:solidFill>
                        <a:latin typeface="Cambria Math" panose="02040503050406030204" pitchFamily="18" charset="0"/>
                      </a:rPr>
                      <m:t>, </m:t>
                    </m:r>
                    <m:r>
                      <a:rPr lang="it-IT" b="1" i="1">
                        <a:solidFill>
                          <a:srgbClr val="C13E29"/>
                        </a:solidFill>
                        <a:latin typeface="Cambria Math" panose="02040503050406030204" pitchFamily="18" charset="0"/>
                      </a:rPr>
                      <m:t>𝟎</m:t>
                    </m:r>
                    <m:r>
                      <a:rPr lang="it-IT" b="1" i="1">
                        <a:solidFill>
                          <a:srgbClr val="C13E29"/>
                        </a:solidFill>
                        <a:latin typeface="Cambria Math" panose="02040503050406030204" pitchFamily="18" charset="0"/>
                      </a:rPr>
                      <m:t>≤</m:t>
                    </m:r>
                    <m:sSub>
                      <m:sSubPr>
                        <m:ctrlPr>
                          <a:rPr lang="it-IT" b="1" i="1">
                            <a:solidFill>
                              <a:srgbClr val="C13E29"/>
                            </a:solidFill>
                            <a:latin typeface="Cambria Math" panose="02040503050406030204" pitchFamily="18" charset="0"/>
                          </a:rPr>
                        </m:ctrlPr>
                      </m:sSubPr>
                      <m:e>
                        <m:r>
                          <a:rPr lang="it-IT" b="1" i="1">
                            <a:solidFill>
                              <a:srgbClr val="C13E29"/>
                            </a:solidFill>
                            <a:latin typeface="Cambria Math" panose="02040503050406030204" pitchFamily="18" charset="0"/>
                          </a:rPr>
                          <m:t>𝜹</m:t>
                        </m:r>
                      </m:e>
                      <m:sub>
                        <m:r>
                          <a:rPr lang="it-IT" b="1" i="1">
                            <a:solidFill>
                              <a:srgbClr val="C13E29"/>
                            </a:solidFill>
                            <a:latin typeface="Cambria Math" panose="02040503050406030204" pitchFamily="18" charset="0"/>
                          </a:rPr>
                          <m:t>𝒋</m:t>
                        </m:r>
                      </m:sub>
                    </m:sSub>
                    <m:r>
                      <a:rPr lang="it-IT" b="1" i="1">
                        <a:solidFill>
                          <a:srgbClr val="C13E29"/>
                        </a:solidFill>
                        <a:latin typeface="Cambria Math" panose="02040503050406030204" pitchFamily="18" charset="0"/>
                      </a:rPr>
                      <m:t>≤</m:t>
                    </m:r>
                    <m:r>
                      <a:rPr lang="it-IT" b="1" i="1">
                        <a:solidFill>
                          <a:srgbClr val="C13E29"/>
                        </a:solidFill>
                        <a:latin typeface="Cambria Math" panose="02040503050406030204" pitchFamily="18" charset="0"/>
                      </a:rPr>
                      <m:t>𝟏</m:t>
                    </m:r>
                  </m:oMath>
                </a14:m>
                <a:endParaRPr lang="it-IT" dirty="0">
                  <a:solidFill>
                    <a:srgbClr val="C00000"/>
                  </a:solidFill>
                  <a:latin typeface="AcmeFont" pitchFamily="2" charset="0"/>
                </a:endParaRPr>
              </a:p>
            </p:txBody>
          </p:sp>
        </mc:Choice>
        <mc:Fallback>
          <p:sp>
            <p:nvSpPr>
              <p:cNvPr id="8" name="Rettangolo arrotondato 7"/>
              <p:cNvSpPr>
                <a:spLocks noRot="1" noChangeAspect="1" noMove="1" noResize="1" noEditPoints="1" noAdjustHandles="1" noChangeArrowheads="1" noChangeShapeType="1" noTextEdit="1"/>
              </p:cNvSpPr>
              <p:nvPr/>
            </p:nvSpPr>
            <p:spPr>
              <a:xfrm>
                <a:off x="1919537" y="4865995"/>
                <a:ext cx="8534151" cy="888042"/>
              </a:xfrm>
              <a:prstGeom prst="roundRect">
                <a:avLst/>
              </a:prstGeom>
              <a:blipFill>
                <a:blip r:embed="rId3"/>
                <a:stretch>
                  <a:fillRect/>
                </a:stretch>
              </a:blipFill>
              <a:ln w="25400" cap="flat">
                <a:noFill/>
                <a:prstDash val="solid"/>
                <a:bevel/>
              </a:ln>
              <a:effectLst>
                <a:outerShdw blurRad="44450" dist="27940" dir="5400000" algn="ctr">
                  <a:srgbClr val="000000">
                    <a:alpha val="32000"/>
                  </a:srgbClr>
                </a:outerShdw>
              </a:effectLst>
            </p:spPr>
            <p:txBody>
              <a:bodyPr/>
              <a:lstStyle/>
              <a:p>
                <a:r>
                  <a:rPr lang="it-IT">
                    <a:noFill/>
                  </a:rPr>
                  <a:t> </a:t>
                </a:r>
              </a:p>
            </p:txBody>
          </p:sp>
        </mc:Fallback>
      </mc:AlternateContent>
      <p:grpSp>
        <p:nvGrpSpPr>
          <p:cNvPr id="9" name="Gruppo 8"/>
          <p:cNvGrpSpPr/>
          <p:nvPr/>
        </p:nvGrpSpPr>
        <p:grpSpPr>
          <a:xfrm>
            <a:off x="2135560" y="1222151"/>
            <a:ext cx="4361342" cy="2393107"/>
            <a:chOff x="251520" y="2665434"/>
            <a:chExt cx="4361342" cy="2393107"/>
          </a:xfrm>
        </p:grpSpPr>
        <p:pic>
          <p:nvPicPr>
            <p:cNvPr id="10" name="Immagine 20" descr="Robot chassis.jpg"/>
            <p:cNvPicPr>
              <a:picLocks noChangeAspect="1"/>
            </p:cNvPicPr>
            <p:nvPr/>
          </p:nvPicPr>
          <p:blipFill rotWithShape="1">
            <a:blip r:embed="rId4">
              <a:extLst>
                <a:ext uri="{28A0092B-C50C-407E-A947-70E740481C1C}">
                  <a14:useLocalDpi xmlns:a14="http://schemas.microsoft.com/office/drawing/2010/main" val="0"/>
                </a:ext>
              </a:extLst>
            </a:blip>
            <a:srcRect l="-4" t="15154" r="1785" b="9075"/>
            <a:stretch/>
          </p:blipFill>
          <p:spPr bwMode="auto">
            <a:xfrm>
              <a:off x="251520" y="3076113"/>
              <a:ext cx="4361342" cy="198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ttangolo arrotondato 10"/>
            <p:cNvSpPr/>
            <p:nvPr/>
          </p:nvSpPr>
          <p:spPr>
            <a:xfrm>
              <a:off x="971600" y="2665434"/>
              <a:ext cx="2921479" cy="408620"/>
            </a:xfrm>
            <a:prstGeom prst="roundRect">
              <a:avLst/>
            </a:prstGeom>
            <a:solidFill>
              <a:srgbClr val="EDEDED"/>
            </a:solidFill>
            <a:ln w="25400" cap="flat">
              <a:noFill/>
              <a:prstDash val="solid"/>
              <a:beve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sp3d extrusionH="57150">
                <a:bevelT w="38100" h="38100"/>
              </a:sp3d>
            </a:bodyPr>
            <a:lstStyle/>
            <a:p>
              <a:pPr algn="ctr" latinLnBrk="1" hangingPunct="0"/>
              <a:r>
                <a:rPr lang="it-IT" dirty="0">
                  <a:solidFill>
                    <a:srgbClr val="C00000"/>
                  </a:solidFill>
                  <a:latin typeface="AcmeFont" pitchFamily="2" charset="0"/>
                </a:rPr>
                <a:t>ROBOT’S CHASSIS</a:t>
              </a:r>
            </a:p>
          </p:txBody>
        </p:sp>
      </p:grpSp>
    </p:spTree>
    <p:extLst>
      <p:ext uri="{BB962C8B-B14F-4D97-AF65-F5344CB8AC3E}">
        <p14:creationId xmlns:p14="http://schemas.microsoft.com/office/powerpoint/2010/main" val="3758032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aphicFrame>
        <p:nvGraphicFramePr>
          <p:cNvPr id="3" name="Diagramma 2"/>
          <p:cNvGraphicFramePr/>
          <p:nvPr>
            <p:extLst>
              <p:ext uri="{D42A27DB-BD31-4B8C-83A1-F6EECF244321}">
                <p14:modId xmlns:p14="http://schemas.microsoft.com/office/powerpoint/2010/main" val="3225230832"/>
              </p:ext>
            </p:extLst>
          </p:nvPr>
        </p:nvGraphicFramePr>
        <p:xfrm>
          <a:off x="1881158" y="825916"/>
          <a:ext cx="8501122" cy="4873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
          <p:cNvSpPr>
            <a:spLocks noChangeArrowheads="1"/>
          </p:cNvSpPr>
          <p:nvPr/>
        </p:nvSpPr>
        <p:spPr bwMode="auto">
          <a:xfrm>
            <a:off x="1524001" y="-542926"/>
            <a:ext cx="184731" cy="369332"/>
          </a:xfrm>
          <a:prstGeom prst="rect">
            <a:avLst/>
          </a:prstGeom>
          <a:noFill/>
          <a:ln w="9525">
            <a:noFill/>
            <a:miter lim="800000"/>
            <a:headEnd/>
            <a:tailEnd/>
          </a:ln>
        </p:spPr>
        <p:txBody>
          <a:bodyPr wrap="none" anchor="ctr">
            <a:spAutoFit/>
          </a:bodyPr>
          <a:lstStyle/>
          <a:p>
            <a:endParaRPr lang="it-IT">
              <a:latin typeface="Calibri" pitchFamily="34" charset="0"/>
            </a:endParaRPr>
          </a:p>
        </p:txBody>
      </p:sp>
      <p:sp>
        <p:nvSpPr>
          <p:cNvPr id="5" name="Rectangle 4"/>
          <p:cNvSpPr>
            <a:spLocks noChangeArrowheads="1"/>
          </p:cNvSpPr>
          <p:nvPr/>
        </p:nvSpPr>
        <p:spPr bwMode="auto">
          <a:xfrm>
            <a:off x="1524001" y="-542926"/>
            <a:ext cx="184731" cy="369332"/>
          </a:xfrm>
          <a:prstGeom prst="rect">
            <a:avLst/>
          </a:prstGeom>
          <a:noFill/>
          <a:ln w="9525">
            <a:noFill/>
            <a:miter lim="800000"/>
            <a:headEnd/>
            <a:tailEnd/>
          </a:ln>
        </p:spPr>
        <p:txBody>
          <a:bodyPr wrap="none" anchor="ctr">
            <a:spAutoFit/>
          </a:bodyPr>
          <a:lstStyle/>
          <a:p>
            <a:endParaRPr lang="it-IT">
              <a:latin typeface="Calibri" pitchFamily="34" charset="0"/>
            </a:endParaRPr>
          </a:p>
        </p:txBody>
      </p:sp>
      <p:sp>
        <p:nvSpPr>
          <p:cNvPr id="6" name="Rectangle 6"/>
          <p:cNvSpPr>
            <a:spLocks noChangeArrowheads="1"/>
          </p:cNvSpPr>
          <p:nvPr/>
        </p:nvSpPr>
        <p:spPr bwMode="auto">
          <a:xfrm>
            <a:off x="1524001" y="-542926"/>
            <a:ext cx="184731" cy="369332"/>
          </a:xfrm>
          <a:prstGeom prst="rect">
            <a:avLst/>
          </a:prstGeom>
          <a:noFill/>
          <a:ln w="9525">
            <a:noFill/>
            <a:miter lim="800000"/>
            <a:headEnd/>
            <a:tailEnd/>
          </a:ln>
        </p:spPr>
        <p:txBody>
          <a:bodyPr wrap="none" anchor="ctr">
            <a:spAutoFit/>
          </a:bodyPr>
          <a:lstStyle/>
          <a:p>
            <a:endParaRPr lang="it-IT">
              <a:latin typeface="Calibri" pitchFamily="34" charset="0"/>
            </a:endParaRPr>
          </a:p>
        </p:txBody>
      </p:sp>
      <p:sp>
        <p:nvSpPr>
          <p:cNvPr id="7" name="Rectangle 8"/>
          <p:cNvSpPr>
            <a:spLocks noChangeArrowheads="1"/>
          </p:cNvSpPr>
          <p:nvPr/>
        </p:nvSpPr>
        <p:spPr bwMode="auto">
          <a:xfrm>
            <a:off x="1524001" y="-542926"/>
            <a:ext cx="184731" cy="369332"/>
          </a:xfrm>
          <a:prstGeom prst="rect">
            <a:avLst/>
          </a:prstGeom>
          <a:noFill/>
          <a:ln w="9525">
            <a:noFill/>
            <a:miter lim="800000"/>
            <a:headEnd/>
            <a:tailEnd/>
          </a:ln>
        </p:spPr>
        <p:txBody>
          <a:bodyPr wrap="none" anchor="ctr">
            <a:spAutoFit/>
          </a:bodyPr>
          <a:lstStyle/>
          <a:p>
            <a:endParaRPr lang="it-IT">
              <a:latin typeface="Calibri" pitchFamily="34" charset="0"/>
            </a:endParaRPr>
          </a:p>
        </p:txBody>
      </p:sp>
      <p:pic>
        <p:nvPicPr>
          <p:cNvPr id="8" name="Picture 11" descr="fig1Def"/>
          <p:cNvPicPr>
            <a:picLocks noChangeAspect="1" noChangeArrowheads="1"/>
          </p:cNvPicPr>
          <p:nvPr/>
        </p:nvPicPr>
        <p:blipFill rotWithShape="1">
          <a:blip r:embed="rId7" cstate="print"/>
          <a:srcRect l="1123" t="5931" r="1123" b="12755"/>
          <a:stretch/>
        </p:blipFill>
        <p:spPr bwMode="auto">
          <a:xfrm>
            <a:off x="2287597" y="825916"/>
            <a:ext cx="7798029" cy="4571258"/>
          </a:xfrm>
          <a:prstGeom prst="rect">
            <a:avLst/>
          </a:prstGeom>
          <a:noFill/>
          <a:ln w="25400">
            <a:solidFill>
              <a:schemeClr val="tx2"/>
            </a:solidFill>
            <a:miter lim="800000"/>
            <a:headEnd/>
            <a:tailEnd/>
          </a:ln>
        </p:spPr>
      </p:pic>
      <p:sp>
        <p:nvSpPr>
          <p:cNvPr id="9" name="Shape 53"/>
          <p:cNvSpPr txBox="1">
            <a:spLocks/>
          </p:cNvSpPr>
          <p:nvPr/>
        </p:nvSpPr>
        <p:spPr>
          <a:xfrm>
            <a:off x="1919536" y="-37265"/>
            <a:ext cx="8534152" cy="584775"/>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dirty="0">
                <a:solidFill>
                  <a:schemeClr val="tx1"/>
                </a:solidFill>
                <a:latin typeface="+mj-lt"/>
                <a:ea typeface="+mj-ea"/>
                <a:cs typeface="+mj-cs"/>
              </a:rPr>
              <a:t>Evolutionary Robotics</a:t>
            </a:r>
          </a:p>
        </p:txBody>
      </p:sp>
    </p:spTree>
    <p:extLst>
      <p:ext uri="{BB962C8B-B14F-4D97-AF65-F5344CB8AC3E}">
        <p14:creationId xmlns:p14="http://schemas.microsoft.com/office/powerpoint/2010/main" val="27368230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087" y="2951701"/>
            <a:ext cx="5651841" cy="251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53"/>
          <p:cNvSpPr txBox="1">
            <a:spLocks/>
          </p:cNvSpPr>
          <p:nvPr/>
        </p:nvSpPr>
        <p:spPr>
          <a:xfrm>
            <a:off x="1919536" y="112863"/>
            <a:ext cx="8534152" cy="584775"/>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dirty="0">
                <a:solidFill>
                  <a:schemeClr val="tx1"/>
                </a:solidFill>
                <a:latin typeface="+mj-lt"/>
                <a:ea typeface="+mj-ea"/>
                <a:cs typeface="+mj-cs"/>
              </a:rPr>
              <a:t>EXPERIMENTAL  SETUP N.1 </a:t>
            </a:r>
          </a:p>
        </p:txBody>
      </p:sp>
      <p:sp>
        <p:nvSpPr>
          <p:cNvPr id="5" name="Rettangolo arrotondato 4"/>
          <p:cNvSpPr/>
          <p:nvPr/>
        </p:nvSpPr>
        <p:spPr>
          <a:xfrm>
            <a:off x="4980863" y="2766609"/>
            <a:ext cx="2374286" cy="408620"/>
          </a:xfrm>
          <a:prstGeom prst="roundRect">
            <a:avLst/>
          </a:prstGeom>
          <a:solidFill>
            <a:srgbClr val="EDEDED"/>
          </a:solidFill>
          <a:ln w="25400" cap="flat">
            <a:noFill/>
            <a:prstDash val="solid"/>
            <a:beve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sp3d extrusionH="57150">
              <a:bevelT w="38100" h="38100"/>
            </a:sp3d>
          </a:bodyPr>
          <a:lstStyle/>
          <a:p>
            <a:pPr algn="ctr" latinLnBrk="1" hangingPunct="0"/>
            <a:r>
              <a:rPr lang="it-IT" dirty="0">
                <a:solidFill>
                  <a:srgbClr val="C00000"/>
                </a:solidFill>
                <a:latin typeface="AcmeFont" pitchFamily="2" charset="0"/>
              </a:rPr>
              <a:t>FITNESS CURVE</a:t>
            </a:r>
            <a:endParaRPr lang="it-IT" dirty="0">
              <a:solidFill>
                <a:srgbClr val="C00000"/>
              </a:solidFill>
              <a:latin typeface="AcmeFont" pitchFamily="2" charset="0"/>
            </a:endParaRPr>
          </a:p>
        </p:txBody>
      </p:sp>
      <p:sp>
        <p:nvSpPr>
          <p:cNvPr id="6" name="Ovale 5"/>
          <p:cNvSpPr/>
          <p:nvPr/>
        </p:nvSpPr>
        <p:spPr>
          <a:xfrm>
            <a:off x="2603612" y="1612293"/>
            <a:ext cx="6984776" cy="519348"/>
          </a:xfrm>
          <a:prstGeom prst="ellipse">
            <a:avLst/>
          </a:prstGeom>
          <a:solidFill>
            <a:schemeClr val="bg1"/>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latinLnBrk="1" hangingPunct="0"/>
            <a:endParaRPr lang="it-IT">
              <a:solidFill>
                <a:srgbClr val="000000"/>
              </a:solidFill>
              <a:latin typeface="Calibri"/>
              <a:ea typeface="Calibri"/>
              <a:cs typeface="Calibri"/>
              <a:sym typeface="Calibri"/>
            </a:endParaRPr>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3826" t="41986" r="11107" b="8243"/>
          <a:stretch/>
        </p:blipFill>
        <p:spPr bwMode="auto">
          <a:xfrm>
            <a:off x="7717160" y="1413863"/>
            <a:ext cx="720080" cy="8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9092" t="19562" r="39815" b="14972"/>
          <a:stretch/>
        </p:blipFill>
        <p:spPr bwMode="auto">
          <a:xfrm>
            <a:off x="6295641" y="1249936"/>
            <a:ext cx="1008112"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63" t="5857" r="77401" b="9840"/>
          <a:stretch/>
        </p:blipFill>
        <p:spPr bwMode="auto">
          <a:xfrm>
            <a:off x="5142728" y="1054821"/>
            <a:ext cx="995835" cy="139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ttangolo arrotondato 9"/>
          <p:cNvSpPr/>
          <p:nvPr/>
        </p:nvSpPr>
        <p:spPr>
          <a:xfrm>
            <a:off x="3064564" y="1672303"/>
            <a:ext cx="1698767" cy="408620"/>
          </a:xfrm>
          <a:prstGeom prst="roundRect">
            <a:avLst/>
          </a:prstGeom>
          <a:solidFill>
            <a:srgbClr val="EDEDED"/>
          </a:solidFill>
          <a:ln w="25400" cap="flat">
            <a:noFill/>
            <a:prstDash val="solid"/>
            <a:beve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sp3d extrusionH="57150">
              <a:bevelT w="38100" h="38100"/>
            </a:sp3d>
          </a:bodyPr>
          <a:lstStyle/>
          <a:p>
            <a:pPr algn="ctr" latinLnBrk="1" hangingPunct="0"/>
            <a:r>
              <a:rPr lang="it-IT" dirty="0">
                <a:solidFill>
                  <a:srgbClr val="C00000"/>
                </a:solidFill>
                <a:latin typeface="AcmeFont" pitchFamily="2" charset="0"/>
              </a:rPr>
              <a:t>RESULTS</a:t>
            </a:r>
            <a:endParaRPr lang="it-IT" dirty="0">
              <a:solidFill>
                <a:srgbClr val="C00000"/>
              </a:solidFill>
              <a:latin typeface="AcmeFont" pitchFamily="2" charset="0"/>
            </a:endParaRPr>
          </a:p>
        </p:txBody>
      </p:sp>
    </p:spTree>
    <p:extLst>
      <p:ext uri="{BB962C8B-B14F-4D97-AF65-F5344CB8AC3E}">
        <p14:creationId xmlns:p14="http://schemas.microsoft.com/office/powerpoint/2010/main" val="27514551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CasellaDiTesto 2"/>
          <p:cNvSpPr txBox="1"/>
          <p:nvPr/>
        </p:nvSpPr>
        <p:spPr>
          <a:xfrm>
            <a:off x="7333612" y="5298198"/>
            <a:ext cx="2160587" cy="461962"/>
          </a:xfrm>
          <a:prstGeom prst="rect">
            <a:avLst/>
          </a:prstGeom>
          <a:noFill/>
        </p:spPr>
        <p:txBody>
          <a:bodyPr>
            <a:spAutoFit/>
          </a:bodyPr>
          <a:lstStyle/>
          <a:p>
            <a:pPr marL="457200" indent="-457200">
              <a:defRPr/>
            </a:pPr>
            <a:r>
              <a:rPr lang="it-IT" sz="2400" b="1" cap="small" dirty="0"/>
              <a:t>    </a:t>
            </a:r>
            <a:endParaRPr lang="it-IT" dirty="0"/>
          </a:p>
        </p:txBody>
      </p:sp>
      <p:grpSp>
        <p:nvGrpSpPr>
          <p:cNvPr id="4" name="Gruppo 3"/>
          <p:cNvGrpSpPr/>
          <p:nvPr/>
        </p:nvGrpSpPr>
        <p:grpSpPr>
          <a:xfrm>
            <a:off x="6545068" y="997892"/>
            <a:ext cx="3679380" cy="4617187"/>
            <a:chOff x="4603490" y="1551044"/>
            <a:chExt cx="3679380" cy="4617187"/>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2" t="1726" r="53702" b="7576"/>
            <a:stretch/>
          </p:blipFill>
          <p:spPr bwMode="auto">
            <a:xfrm>
              <a:off x="4603490" y="1551044"/>
              <a:ext cx="1728192" cy="4617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2" r="13515"/>
            <a:stretch/>
          </p:blipFill>
          <p:spPr bwMode="auto">
            <a:xfrm>
              <a:off x="6353180" y="1563758"/>
              <a:ext cx="1929690" cy="4566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Shape 170"/>
          <p:cNvSpPr/>
          <p:nvPr/>
        </p:nvSpPr>
        <p:spPr>
          <a:xfrm>
            <a:off x="1933184" y="997892"/>
            <a:ext cx="4838620" cy="3663019"/>
          </a:xfrm>
          <a:prstGeom prst="rect">
            <a:avLst/>
          </a:prstGeom>
          <a:noFill/>
          <a:ln w="12700">
            <a:miter lim="400000"/>
          </a:ln>
          <a:extLst>
            <a:ext uri="{C572A759-6A51-4108-AA02-DFA0A04FC94B}">
              <ma14:wrappingTextBoxFlag xmlns="" xmlns:ma14="http://schemas.microsoft.com/office/mac/drawingml/2011/main" val="1"/>
            </a:ext>
          </a:extLst>
        </p:spPr>
        <p:txBody>
          <a:bodyPr lIns="0" tIns="0" rIns="0" bIns="0" anchor="ctr">
            <a:noAutofit/>
          </a:bodyPr>
          <a:lstStyle/>
          <a:p>
            <a:pPr marL="342900" indent="-342900">
              <a:lnSpc>
                <a:spcPct val="80000"/>
              </a:lnSpc>
              <a:buFont typeface="Arial" panose="020B0604020202020204" pitchFamily="34" charset="0"/>
              <a:buChar char="•"/>
            </a:pPr>
            <a:r>
              <a:rPr lang="en-US" sz="2200" dirty="0" err="1">
                <a:latin typeface="Arial" panose="020B0604020202020204" pitchFamily="34" charset="0"/>
                <a:cs typeface="Arial" panose="020B0604020202020204" pitchFamily="34" charset="0"/>
              </a:rPr>
              <a:t>Behavioural</a:t>
            </a:r>
            <a:r>
              <a:rPr lang="en-US"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and quantitative analysis indicate that a form of leadership </a:t>
            </a:r>
            <a:r>
              <a:rPr lang="en-US" sz="2200" dirty="0">
                <a:latin typeface="Arial" panose="020B0604020202020204" pitchFamily="34" charset="0"/>
                <a:cs typeface="Arial" panose="020B0604020202020204" pitchFamily="34" charset="0"/>
              </a:rPr>
              <a:t>emerges</a:t>
            </a:r>
          </a:p>
          <a:p>
            <a:pPr lvl="0" algn="l">
              <a:lnSpc>
                <a:spcPct val="80000"/>
              </a:lnSpc>
            </a:pPr>
            <a:endParaRPr lang="en-US" dirty="0">
              <a:latin typeface="Arial" panose="020B0604020202020204" pitchFamily="34" charset="0"/>
              <a:cs typeface="Arial" panose="020B0604020202020204" pitchFamily="34" charset="0"/>
            </a:endParaRPr>
          </a:p>
          <a:p>
            <a:pPr marL="342900" indent="-342900">
              <a:lnSpc>
                <a:spcPct val="80000"/>
              </a:lnSpc>
              <a:buFont typeface="Arial" panose="020B0604020202020204" pitchFamily="34" charset="0"/>
              <a:buChar char="•"/>
            </a:pPr>
            <a:r>
              <a:rPr lang="en-US" sz="2200" dirty="0">
                <a:latin typeface="Arial" panose="020B0604020202020204" pitchFamily="34" charset="0"/>
                <a:cs typeface="Arial" panose="020B0604020202020204" pitchFamily="34" charset="0"/>
              </a:rPr>
              <a:t>Groups with a leader are more effective than groups without.</a:t>
            </a:r>
          </a:p>
          <a:p>
            <a:pPr lvl="0" algn="l">
              <a:lnSpc>
                <a:spcPct val="80000"/>
              </a:lnSpc>
            </a:pPr>
            <a:endParaRPr lang="en-US" dirty="0">
              <a:latin typeface="Arial" panose="020B0604020202020204" pitchFamily="34" charset="0"/>
              <a:cs typeface="Arial" panose="020B0604020202020204" pitchFamily="34" charset="0"/>
            </a:endParaRPr>
          </a:p>
          <a:p>
            <a:pPr marL="342900" indent="-342900">
              <a:lnSpc>
                <a:spcPct val="80000"/>
              </a:lnSpc>
              <a:buFont typeface="Arial" panose="020B0604020202020204" pitchFamily="34" charset="0"/>
              <a:buChar char="•"/>
            </a:pPr>
            <a:r>
              <a:rPr lang="en-US" sz="2200" dirty="0">
                <a:latin typeface="Arial" panose="020B0604020202020204" pitchFamily="34" charset="0"/>
                <a:cs typeface="Arial" panose="020B0604020202020204" pitchFamily="34" charset="0"/>
              </a:rPr>
              <a:t>The most </a:t>
            </a:r>
            <a:r>
              <a:rPr lang="en-US" sz="2200" dirty="0">
                <a:latin typeface="Arial" panose="020B0604020202020204" pitchFamily="34" charset="0"/>
                <a:cs typeface="Arial" panose="020B0604020202020204" pitchFamily="34" charset="0"/>
              </a:rPr>
              <a:t>skilled individuals in a group tend to be the </a:t>
            </a:r>
            <a:r>
              <a:rPr lang="en-US" sz="2200" dirty="0">
                <a:latin typeface="Arial" panose="020B0604020202020204" pitchFamily="34" charset="0"/>
                <a:cs typeface="Arial" panose="020B0604020202020204" pitchFamily="34" charset="0"/>
              </a:rPr>
              <a:t>leaders. </a:t>
            </a:r>
          </a:p>
          <a:p>
            <a:pPr lvl="0" algn="l">
              <a:lnSpc>
                <a:spcPct val="80000"/>
              </a:lnSpc>
            </a:pPr>
            <a:endParaRPr lang="en-US" dirty="0">
              <a:latin typeface="Arial" panose="020B0604020202020204" pitchFamily="34" charset="0"/>
              <a:cs typeface="Arial" panose="020B0604020202020204" pitchFamily="34" charset="0"/>
            </a:endParaRPr>
          </a:p>
          <a:p>
            <a:pPr marL="342900" indent="-342900">
              <a:lnSpc>
                <a:spcPct val="80000"/>
              </a:lnSpc>
              <a:buFont typeface="Arial" panose="020B0604020202020204" pitchFamily="34" charset="0"/>
              <a:buChar char="•"/>
            </a:pPr>
            <a:r>
              <a:rPr lang="en-US" sz="2200" dirty="0">
                <a:latin typeface="Arial" panose="020B0604020202020204" pitchFamily="34" charset="0"/>
                <a:cs typeface="Arial" panose="020B0604020202020204" pitchFamily="34" charset="0"/>
              </a:rPr>
              <a:t>Further </a:t>
            </a:r>
            <a:r>
              <a:rPr lang="en-US" sz="2200" dirty="0">
                <a:latin typeface="Arial" panose="020B0604020202020204" pitchFamily="34" charset="0"/>
                <a:cs typeface="Arial" panose="020B0604020202020204" pitchFamily="34" charset="0"/>
              </a:rPr>
              <a:t>analysis reveals the emergence of different “styles” of leadership (active and passive).</a:t>
            </a:r>
            <a:endParaRPr sz="2200" dirty="0">
              <a:latin typeface="Arial" panose="020B0604020202020204" pitchFamily="34" charset="0"/>
              <a:cs typeface="Arial" panose="020B0604020202020204" pitchFamily="34" charset="0"/>
            </a:endParaRPr>
          </a:p>
        </p:txBody>
      </p:sp>
      <p:sp>
        <p:nvSpPr>
          <p:cNvPr id="8" name="Shape 53"/>
          <p:cNvSpPr txBox="1">
            <a:spLocks/>
          </p:cNvSpPr>
          <p:nvPr/>
        </p:nvSpPr>
        <p:spPr>
          <a:xfrm>
            <a:off x="1933184" y="331230"/>
            <a:ext cx="8534152" cy="584775"/>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dirty="0">
                <a:solidFill>
                  <a:schemeClr val="tx1"/>
                </a:solidFill>
                <a:latin typeface="+mj-lt"/>
                <a:ea typeface="+mj-ea"/>
                <a:cs typeface="+mj-cs"/>
              </a:rPr>
              <a:t>Emergence of Leadership in Robots</a:t>
            </a:r>
          </a:p>
        </p:txBody>
      </p:sp>
      <p:sp>
        <p:nvSpPr>
          <p:cNvPr id="9" name="CasellaDiTesto 8"/>
          <p:cNvSpPr txBox="1"/>
          <p:nvPr/>
        </p:nvSpPr>
        <p:spPr>
          <a:xfrm>
            <a:off x="1853323" y="4778715"/>
            <a:ext cx="4912253" cy="954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latinLnBrk="1" hangingPunct="0"/>
            <a:r>
              <a:rPr lang="it-IT" sz="1400" i="1" dirty="0">
                <a:solidFill>
                  <a:srgbClr val="000000"/>
                </a:solidFill>
                <a:latin typeface="Arial" panose="020B0604020202020204" pitchFamily="34" charset="0"/>
                <a:cs typeface="Arial" panose="020B0604020202020204" pitchFamily="34" charset="0"/>
              </a:rPr>
              <a:t>- A -  Passive Leadership. - B -  </a:t>
            </a:r>
            <a:r>
              <a:rPr lang="it-IT" sz="1400" i="1" dirty="0" err="1">
                <a:solidFill>
                  <a:srgbClr val="000000"/>
                </a:solidFill>
                <a:latin typeface="Arial" panose="020B0604020202020204" pitchFamily="34" charset="0"/>
                <a:cs typeface="Arial" panose="020B0604020202020204" pitchFamily="34" charset="0"/>
              </a:rPr>
              <a:t>Weak</a:t>
            </a:r>
            <a:r>
              <a:rPr lang="it-IT" sz="1400" i="1" dirty="0">
                <a:solidFill>
                  <a:srgbClr val="000000"/>
                </a:solidFill>
                <a:latin typeface="Arial" panose="020B0604020202020204" pitchFamily="34" charset="0"/>
                <a:cs typeface="Arial" panose="020B0604020202020204" pitchFamily="34" charset="0"/>
              </a:rPr>
              <a:t> Active Leadership. </a:t>
            </a:r>
          </a:p>
          <a:p>
            <a:pPr marL="285750" indent="-285750" algn="ctr" latinLnBrk="1" hangingPunct="0">
              <a:buFontTx/>
              <a:buChar char="-"/>
            </a:pPr>
            <a:r>
              <a:rPr lang="it-IT" sz="1400" i="1" dirty="0">
                <a:solidFill>
                  <a:srgbClr val="000000"/>
                </a:solidFill>
                <a:latin typeface="Arial" panose="020B0604020202020204" pitchFamily="34" charset="0"/>
                <a:cs typeface="Arial" panose="020B0604020202020204" pitchFamily="34" charset="0"/>
              </a:rPr>
              <a:t>C -  Strong Active Leadership.</a:t>
            </a:r>
          </a:p>
          <a:p>
            <a:pPr marL="285750" indent="-285750" algn="ctr" latinLnBrk="1" hangingPunct="0">
              <a:buFontTx/>
              <a:buChar char="-"/>
            </a:pPr>
            <a:endParaRPr lang="it-IT" sz="1400" i="1" dirty="0">
              <a:solidFill>
                <a:srgbClr val="000000"/>
              </a:solidFill>
              <a:latin typeface="Arial" panose="020B0604020202020204" pitchFamily="34" charset="0"/>
              <a:cs typeface="Arial" panose="020B0604020202020204" pitchFamily="34" charset="0"/>
            </a:endParaRPr>
          </a:p>
          <a:p>
            <a:pPr marL="285750" indent="-285750" algn="ctr" latinLnBrk="1" hangingPunct="0">
              <a:buFontTx/>
              <a:buChar char="-"/>
            </a:pPr>
            <a:r>
              <a:rPr lang="en-US" sz="1400" dirty="0"/>
              <a:t>(Pugliese, et. Al., 2015)</a:t>
            </a:r>
            <a:endParaRPr lang="it-IT" sz="1400" i="1" dirty="0">
              <a:solidFill>
                <a:srgbClr val="000000"/>
              </a:solidFill>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22792585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744822" y="328968"/>
            <a:ext cx="4885696" cy="584775"/>
          </a:xfrm>
          <a:prstGeom prst="rect">
            <a:avLst/>
          </a:prstGeom>
          <a:noFill/>
        </p:spPr>
        <p:txBody>
          <a:bodyPr wrap="none" rtlCol="0">
            <a:spAutoFit/>
          </a:bodyPr>
          <a:lstStyle/>
          <a:p>
            <a:r>
              <a:rPr lang="en-GB" sz="3200" b="1" dirty="0">
                <a:latin typeface="+mj-lt"/>
                <a:ea typeface="+mj-ea"/>
                <a:cs typeface="+mj-cs"/>
              </a:rPr>
              <a:t>What is Machine Learning ?</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5078313"/>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learning is a subfield of computer science that is concerned with building algorithms which, to be useful, rely on a collection of examples of some phenomenon.</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term Machine Learning was coined by Arthur Samuel in 1959, an American pioneer in the field of computer gaming and artificial intelligence and stated that "</a:t>
            </a:r>
            <a:r>
              <a:rPr lang="en-GB" b="1" dirty="0">
                <a:latin typeface="Tahoma" panose="020B0604030504040204" pitchFamily="34" charset="0"/>
                <a:ea typeface="Tahoma" panose="020B0604030504040204" pitchFamily="34" charset="0"/>
                <a:cs typeface="Tahoma" panose="020B0604030504040204" pitchFamily="34" charset="0"/>
              </a:rPr>
              <a:t>it gives computers the ability to learn without being explicitly programmed</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learning is a tool for </a:t>
            </a:r>
            <a:r>
              <a:rPr lang="en-GB" b="1" dirty="0">
                <a:latin typeface="Tahoma" panose="020B0604030504040204" pitchFamily="34" charset="0"/>
                <a:ea typeface="Tahoma" panose="020B0604030504040204" pitchFamily="34" charset="0"/>
                <a:cs typeface="Tahoma" panose="020B0604030504040204" pitchFamily="34" charset="0"/>
              </a:rPr>
              <a:t>turning information into knowledge</a:t>
            </a:r>
            <a:r>
              <a:rPr lang="en-GB" dirty="0">
                <a:latin typeface="Tahoma" panose="020B0604030504040204" pitchFamily="34" charset="0"/>
                <a:ea typeface="Tahoma" panose="020B0604030504040204" pitchFamily="34" charset="0"/>
                <a:cs typeface="Tahoma" panose="020B0604030504040204" pitchFamily="34" charset="0"/>
              </a:rPr>
              <a:t>. The hidden patterns and knowledge about a problem can be used to predict future events and perform all kinds of complex decision making.</a:t>
            </a: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learning can also be defined as the process of solving a practical problem by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Gathering a dataset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Algorithmically building a statistical model based on that dataset. </a:t>
            </a: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dirty="0">
                <a:latin typeface="Tahoma" panose="020B0604030504040204" pitchFamily="34" charset="0"/>
                <a:ea typeface="Tahoma" panose="020B0604030504040204" pitchFamily="34" charset="0"/>
                <a:cs typeface="Tahoma" panose="020B0604030504040204" pitchFamily="34" charset="0"/>
              </a:rPr>
              <a:t>That statistical model is assumed to be used somehow to solve the practical problem.</a:t>
            </a:r>
          </a:p>
          <a:p>
            <a:pPr lvl="1"/>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64293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Shape 170"/>
          <p:cNvSpPr/>
          <p:nvPr/>
        </p:nvSpPr>
        <p:spPr>
          <a:xfrm>
            <a:off x="1887318" y="1476157"/>
            <a:ext cx="8352928" cy="1800200"/>
          </a:xfrm>
          <a:prstGeom prst="rect">
            <a:avLst/>
          </a:prstGeom>
          <a:noFill/>
          <a:ln w="12700">
            <a:miter lim="400000"/>
          </a:ln>
          <a:extLst>
            <a:ext uri="{C572A759-6A51-4108-AA02-DFA0A04FC94B}">
              <ma14:wrappingTextBoxFlag xmlns="" xmlns:ma14="http://schemas.microsoft.com/office/mac/drawingml/2011/main" val="1"/>
            </a:ext>
          </a:extLst>
        </p:spPr>
        <p:txBody>
          <a:bodyPr lIns="0" tIns="0" rIns="0" bIns="0" anchor="ctr">
            <a:noAutofit/>
          </a:bodyPr>
          <a:lstStyle/>
          <a:p>
            <a:pPr algn="just">
              <a:lnSpc>
                <a:spcPct val="80000"/>
              </a:lnSpc>
            </a:pPr>
            <a:r>
              <a:rPr lang="en-US" sz="2200" dirty="0">
                <a:latin typeface="Arial" panose="020B0604020202020204" pitchFamily="34" charset="0"/>
                <a:cs typeface="Arial" panose="020B0604020202020204" pitchFamily="34" charset="0"/>
                <a:sym typeface="Helvetica Neue"/>
              </a:rPr>
              <a:t>In recent years </a:t>
            </a:r>
            <a:r>
              <a:rPr lang="en-US" sz="2200" b="1" dirty="0">
                <a:latin typeface="Arial" panose="020B0604020202020204" pitchFamily="34" charset="0"/>
                <a:cs typeface="Arial" panose="020B0604020202020204" pitchFamily="34" charset="0"/>
                <a:sym typeface="Helvetica Neue"/>
              </a:rPr>
              <a:t>Deep Neural Networks</a:t>
            </a:r>
            <a:r>
              <a:rPr lang="en-US" sz="2200" dirty="0">
                <a:latin typeface="Arial" panose="020B0604020202020204" pitchFamily="34" charset="0"/>
                <a:cs typeface="Arial" panose="020B0604020202020204" pitchFamily="34" charset="0"/>
                <a:sym typeface="Helvetica Neue"/>
              </a:rPr>
              <a:t> </a:t>
            </a:r>
            <a:r>
              <a:rPr lang="en-US" sz="2200" dirty="0">
                <a:latin typeface="Arial" panose="020B0604020202020204" pitchFamily="34" charset="0"/>
                <a:cs typeface="Arial" panose="020B0604020202020204" pitchFamily="34" charset="0"/>
                <a:sym typeface="Helvetica Neue"/>
              </a:rPr>
              <a:t>have achieved noticeably breakthroughs </a:t>
            </a:r>
            <a:r>
              <a:rPr lang="en-US" sz="2200" dirty="0">
                <a:latin typeface="Arial" panose="020B0604020202020204" pitchFamily="34" charset="0"/>
                <a:cs typeface="Arial" panose="020B0604020202020204" pitchFamily="34" charset="0"/>
                <a:sym typeface="Helvetica Neue"/>
              </a:rPr>
              <a:t>in research (</a:t>
            </a:r>
            <a:r>
              <a:rPr lang="en-US" sz="2200" i="1" dirty="0" err="1">
                <a:latin typeface="Arial" panose="020B0604020202020204" pitchFamily="34" charset="0"/>
                <a:cs typeface="Arial" panose="020B0604020202020204" pitchFamily="34" charset="0"/>
              </a:rPr>
              <a:t>Bengio</a:t>
            </a:r>
            <a:r>
              <a:rPr lang="en-US" sz="2200" i="1" dirty="0">
                <a:latin typeface="Arial" panose="020B0604020202020204" pitchFamily="34" charset="0"/>
                <a:cs typeface="Arial" panose="020B0604020202020204" pitchFamily="34" charset="0"/>
              </a:rPr>
              <a:t>, </a:t>
            </a:r>
            <a:r>
              <a:rPr lang="en-US" sz="2200" i="1" dirty="0">
                <a:latin typeface="Arial" panose="020B0604020202020204" pitchFamily="34" charset="0"/>
                <a:cs typeface="Arial" panose="020B0604020202020204" pitchFamily="34" charset="0"/>
              </a:rPr>
              <a:t>2009</a:t>
            </a:r>
            <a:r>
              <a:rPr lang="en-US" sz="22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sym typeface="Helvetica Neue"/>
              </a:rPr>
              <a:t>. </a:t>
            </a:r>
            <a:r>
              <a:rPr lang="en-US" sz="2200" dirty="0">
                <a:latin typeface="Arial" panose="020B0604020202020204" pitchFamily="34" charset="0"/>
                <a:cs typeface="Arial" panose="020B0604020202020204" pitchFamily="34" charset="0"/>
                <a:sym typeface="Helvetica Neue"/>
              </a:rPr>
              <a:t>This new methodology dealing with deep neural networks and their training algorithms is called </a:t>
            </a:r>
            <a:r>
              <a:rPr lang="en-US" sz="2200" i="1" dirty="0">
                <a:latin typeface="Arial" panose="020B0604020202020204" pitchFamily="34" charset="0"/>
                <a:cs typeface="Arial" panose="020B0604020202020204" pitchFamily="34" charset="0"/>
                <a:sym typeface="Helvetica Neue"/>
              </a:rPr>
              <a:t>“Deep Learning”</a:t>
            </a:r>
            <a:r>
              <a:rPr lang="en-US" sz="2200" dirty="0">
                <a:latin typeface="Arial" panose="020B0604020202020204" pitchFamily="34" charset="0"/>
                <a:cs typeface="Arial" panose="020B0604020202020204" pitchFamily="34" charset="0"/>
                <a:sym typeface="Helvetica Neue"/>
              </a:rPr>
              <a:t>. </a:t>
            </a:r>
            <a:r>
              <a:rPr lang="en-US" sz="2200" b="1" u="sng" dirty="0">
                <a:latin typeface="Arial" panose="020B0604020202020204" pitchFamily="34" charset="0"/>
                <a:cs typeface="Arial" panose="020B0604020202020204" pitchFamily="34" charset="0"/>
                <a:sym typeface="Helvetica Neue"/>
              </a:rPr>
              <a:t>So </a:t>
            </a:r>
            <a:r>
              <a:rPr lang="en-US" sz="2200" b="1" u="sng" dirty="0">
                <a:latin typeface="Arial" panose="020B0604020202020204" pitchFamily="34" charset="0"/>
                <a:cs typeface="Arial" panose="020B0604020202020204" pitchFamily="34" charset="0"/>
                <a:sym typeface="Helvetica Neue"/>
              </a:rPr>
              <a:t>far, in all the experiments, the resulting performances were many magnitudes better than other machine learning techniques available. </a:t>
            </a:r>
            <a:endParaRPr sz="2400" dirty="0"/>
          </a:p>
        </p:txBody>
      </p:sp>
      <p:sp>
        <p:nvSpPr>
          <p:cNvPr id="4" name="Shape 53"/>
          <p:cNvSpPr txBox="1">
            <a:spLocks/>
          </p:cNvSpPr>
          <p:nvPr/>
        </p:nvSpPr>
        <p:spPr>
          <a:xfrm>
            <a:off x="1796706" y="257361"/>
            <a:ext cx="8534152" cy="1077218"/>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dirty="0" smtClean="0">
                <a:solidFill>
                  <a:schemeClr val="tx1"/>
                </a:solidFill>
                <a:latin typeface="+mj-lt"/>
                <a:ea typeface="+mj-ea"/>
                <a:cs typeface="+mj-cs"/>
              </a:rPr>
              <a:t>DEEP LEARNING: Neural </a:t>
            </a:r>
            <a:r>
              <a:rPr lang="en-US" sz="3200" dirty="0">
                <a:solidFill>
                  <a:schemeClr val="tx1"/>
                </a:solidFill>
                <a:latin typeface="+mj-lt"/>
                <a:ea typeface="+mj-ea"/>
                <a:cs typeface="+mj-cs"/>
              </a:rPr>
              <a:t>Networks become more effective</a:t>
            </a:r>
          </a:p>
        </p:txBody>
      </p:sp>
      <p:grpSp>
        <p:nvGrpSpPr>
          <p:cNvPr id="5" name="Gruppo 4"/>
          <p:cNvGrpSpPr/>
          <p:nvPr/>
        </p:nvGrpSpPr>
        <p:grpSpPr>
          <a:xfrm>
            <a:off x="3083528" y="3559514"/>
            <a:ext cx="5960509" cy="2558529"/>
            <a:chOff x="1671496" y="3663275"/>
            <a:chExt cx="5960509" cy="2558529"/>
          </a:xfrm>
        </p:grpSpPr>
        <p:grpSp>
          <p:nvGrpSpPr>
            <p:cNvPr id="6" name="Gruppo 5"/>
            <p:cNvGrpSpPr/>
            <p:nvPr/>
          </p:nvGrpSpPr>
          <p:grpSpPr>
            <a:xfrm>
              <a:off x="1671496" y="3663275"/>
              <a:ext cx="2815413" cy="2558529"/>
              <a:chOff x="1087075" y="3670441"/>
              <a:chExt cx="2815413" cy="2558529"/>
            </a:xfrm>
          </p:grpSpPr>
          <p:pic>
            <p:nvPicPr>
              <p:cNvPr id="10" name="Immagine 9"/>
              <p:cNvPicPr/>
              <p:nvPr/>
            </p:nvPicPr>
            <p:blipFill rotWithShape="1">
              <a:blip r:embed="rId2">
                <a:extLst>
                  <a:ext uri="{28A0092B-C50C-407E-A947-70E740481C1C}">
                    <a14:useLocalDpi xmlns:a14="http://schemas.microsoft.com/office/drawing/2010/main" val="0"/>
                  </a:ext>
                </a:extLst>
              </a:blip>
              <a:srcRect l="2505" t="17522" r="52769" b="7679"/>
              <a:stretch/>
            </p:blipFill>
            <p:spPr>
              <a:xfrm>
                <a:off x="1331640" y="3670441"/>
                <a:ext cx="2340164" cy="2558529"/>
              </a:xfrm>
              <a:prstGeom prst="rect">
                <a:avLst/>
              </a:prstGeom>
            </p:spPr>
          </p:pic>
          <p:sp>
            <p:nvSpPr>
              <p:cNvPr id="11" name="Rettangolo arrotondato 10"/>
              <p:cNvSpPr/>
              <p:nvPr/>
            </p:nvSpPr>
            <p:spPr>
              <a:xfrm>
                <a:off x="1087075" y="5352518"/>
                <a:ext cx="2815413" cy="408620"/>
              </a:xfrm>
              <a:prstGeom prst="roundRect">
                <a:avLst/>
              </a:prstGeom>
              <a:solidFill>
                <a:srgbClr val="EDEDED"/>
              </a:solidFill>
              <a:ln w="25400" cap="flat">
                <a:noFill/>
                <a:prstDash val="solid"/>
                <a:beve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sp3d extrusionH="57150">
                  <a:bevelT w="38100" h="38100"/>
                </a:sp3d>
              </a:bodyPr>
              <a:lstStyle/>
              <a:p>
                <a:pPr algn="ctr" latinLnBrk="1" hangingPunct="0"/>
                <a:r>
                  <a:rPr lang="it-IT" dirty="0">
                    <a:solidFill>
                      <a:srgbClr val="C00000"/>
                    </a:solidFill>
                    <a:latin typeface="AcmeFont" pitchFamily="2" charset="0"/>
                  </a:rPr>
                  <a:t>GOOGLE DATACENTER</a:t>
                </a:r>
                <a:endParaRPr lang="it-IT" dirty="0">
                  <a:solidFill>
                    <a:srgbClr val="C00000"/>
                  </a:solidFill>
                  <a:latin typeface="AcmeFont" pitchFamily="2" charset="0"/>
                </a:endParaRPr>
              </a:p>
            </p:txBody>
          </p:sp>
        </p:grpSp>
        <p:grpSp>
          <p:nvGrpSpPr>
            <p:cNvPr id="7" name="Gruppo 6"/>
            <p:cNvGrpSpPr/>
            <p:nvPr/>
          </p:nvGrpSpPr>
          <p:grpSpPr>
            <a:xfrm>
              <a:off x="4816592" y="3663275"/>
              <a:ext cx="2815413" cy="2558529"/>
              <a:chOff x="4835026" y="3686806"/>
              <a:chExt cx="2815413" cy="2558529"/>
            </a:xfrm>
          </p:grpSpPr>
          <p:pic>
            <p:nvPicPr>
              <p:cNvPr id="8" name="Immagine 7"/>
              <p:cNvPicPr/>
              <p:nvPr/>
            </p:nvPicPr>
            <p:blipFill rotWithShape="1">
              <a:blip r:embed="rId2">
                <a:extLst>
                  <a:ext uri="{28A0092B-C50C-407E-A947-70E740481C1C}">
                    <a14:useLocalDpi xmlns:a14="http://schemas.microsoft.com/office/drawing/2010/main" val="0"/>
                  </a:ext>
                </a:extLst>
              </a:blip>
              <a:srcRect l="53733" t="22760" r="1744" b="6819"/>
              <a:stretch/>
            </p:blipFill>
            <p:spPr>
              <a:xfrm>
                <a:off x="5004048" y="3686806"/>
                <a:ext cx="2448272" cy="2558529"/>
              </a:xfrm>
              <a:prstGeom prst="rect">
                <a:avLst/>
              </a:prstGeom>
            </p:spPr>
          </p:pic>
          <p:sp>
            <p:nvSpPr>
              <p:cNvPr id="9" name="Rettangolo arrotondato 8"/>
              <p:cNvSpPr/>
              <p:nvPr/>
            </p:nvSpPr>
            <p:spPr>
              <a:xfrm>
                <a:off x="4835026" y="5368883"/>
                <a:ext cx="2815413" cy="408620"/>
              </a:xfrm>
              <a:prstGeom prst="roundRect">
                <a:avLst/>
              </a:prstGeom>
              <a:solidFill>
                <a:srgbClr val="EDEDED"/>
              </a:solidFill>
              <a:ln w="25400" cap="flat">
                <a:noFill/>
                <a:prstDash val="solid"/>
                <a:beve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sp3d extrusionH="57150">
                  <a:bevelT w="38100" h="38100"/>
                </a:sp3d>
              </a:bodyPr>
              <a:lstStyle/>
              <a:p>
                <a:pPr algn="ctr" latinLnBrk="1" hangingPunct="0"/>
                <a:r>
                  <a:rPr lang="it-IT" dirty="0">
                    <a:solidFill>
                      <a:srgbClr val="C00000"/>
                    </a:solidFill>
                    <a:latin typeface="AcmeFont" pitchFamily="2" charset="0"/>
                  </a:rPr>
                  <a:t>STANFORD AI LAB</a:t>
                </a:r>
                <a:endParaRPr lang="it-IT" dirty="0">
                  <a:solidFill>
                    <a:srgbClr val="C00000"/>
                  </a:solidFill>
                  <a:latin typeface="AcmeFont" pitchFamily="2" charset="0"/>
                </a:endParaRPr>
              </a:p>
            </p:txBody>
          </p:sp>
        </p:grpSp>
      </p:grpSp>
    </p:spTree>
    <p:extLst>
      <p:ext uri="{BB962C8B-B14F-4D97-AF65-F5344CB8AC3E}">
        <p14:creationId xmlns:p14="http://schemas.microsoft.com/office/powerpoint/2010/main" val="6281526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aphicFrame>
        <p:nvGraphicFramePr>
          <p:cNvPr id="6" name="Diagramma 5"/>
          <p:cNvGraphicFramePr/>
          <p:nvPr>
            <p:extLst>
              <p:ext uri="{D42A27DB-BD31-4B8C-83A1-F6EECF244321}">
                <p14:modId xmlns:p14="http://schemas.microsoft.com/office/powerpoint/2010/main" val="2685316733"/>
              </p:ext>
            </p:extLst>
          </p:nvPr>
        </p:nvGraphicFramePr>
        <p:xfrm>
          <a:off x="1925845" y="1367147"/>
          <a:ext cx="3882123"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magine 6"/>
          <p:cNvPicPr/>
          <p:nvPr/>
        </p:nvPicPr>
        <p:blipFill>
          <a:blip r:embed="rId7">
            <a:extLst>
              <a:ext uri="{28A0092B-C50C-407E-A947-70E740481C1C}">
                <a14:useLocalDpi xmlns:a14="http://schemas.microsoft.com/office/drawing/2010/main" val="0"/>
              </a:ext>
            </a:extLst>
          </a:blip>
          <a:stretch>
            <a:fillRect/>
          </a:stretch>
        </p:blipFill>
        <p:spPr>
          <a:xfrm>
            <a:off x="5951984" y="1271245"/>
            <a:ext cx="4346072" cy="4392488"/>
          </a:xfrm>
          <a:prstGeom prst="rect">
            <a:avLst/>
          </a:prstGeom>
        </p:spPr>
      </p:pic>
      <p:sp>
        <p:nvSpPr>
          <p:cNvPr id="8" name="Shape 53"/>
          <p:cNvSpPr txBox="1">
            <a:spLocks/>
          </p:cNvSpPr>
          <p:nvPr/>
        </p:nvSpPr>
        <p:spPr>
          <a:xfrm>
            <a:off x="2124252" y="140157"/>
            <a:ext cx="8534152" cy="1077218"/>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dirty="0">
                <a:solidFill>
                  <a:schemeClr val="tx1"/>
                </a:solidFill>
                <a:latin typeface="+mj-lt"/>
                <a:ea typeface="+mj-ea"/>
                <a:cs typeface="+mj-cs"/>
              </a:rPr>
              <a:t>DEEP LEARNING: a cutting-edge approach to Computer Vision and NLP</a:t>
            </a:r>
          </a:p>
        </p:txBody>
      </p:sp>
    </p:spTree>
    <p:extLst>
      <p:ext uri="{BB962C8B-B14F-4D97-AF65-F5344CB8AC3E}">
        <p14:creationId xmlns:p14="http://schemas.microsoft.com/office/powerpoint/2010/main" val="4656654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363"/>
            <a:ext cx="10515600" cy="1325563"/>
          </a:xfrm>
        </p:spPr>
        <p:txBody>
          <a:bodyPr>
            <a:normAutofit/>
          </a:bodyPr>
          <a:lstStyle/>
          <a:p>
            <a:pPr algn="ctr"/>
            <a:r>
              <a:rPr lang="it-IT" sz="3600" b="1" dirty="0" err="1" smtClean="0"/>
              <a:t>References</a:t>
            </a:r>
            <a:endParaRPr lang="it-IT" b="1" dirty="0"/>
          </a:p>
        </p:txBody>
      </p:sp>
      <p:sp>
        <p:nvSpPr>
          <p:cNvPr id="10" name="Rectangle 2"/>
          <p:cNvSpPr>
            <a:spLocks noChangeArrowheads="1"/>
          </p:cNvSpPr>
          <p:nvPr/>
        </p:nvSpPr>
        <p:spPr bwMode="auto">
          <a:xfrm>
            <a:off x="1491152" y="549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p:cNvSpPr/>
          <p:nvPr/>
        </p:nvSpPr>
        <p:spPr>
          <a:xfrm>
            <a:off x="838200" y="1306200"/>
            <a:ext cx="10885227" cy="3139321"/>
          </a:xfrm>
          <a:prstGeom prst="rect">
            <a:avLst/>
          </a:prstGeom>
        </p:spPr>
        <p:txBody>
          <a:bodyPr wrap="square">
            <a:spAutoFit/>
          </a:bodyPr>
          <a:lstStyle/>
          <a:p>
            <a:r>
              <a:rPr lang="en-US" dirty="0" err="1"/>
              <a:t>Nolfi</a:t>
            </a:r>
            <a:r>
              <a:rPr lang="en-US" dirty="0"/>
              <a:t>, S., </a:t>
            </a:r>
            <a:r>
              <a:rPr lang="en-US" dirty="0" err="1"/>
              <a:t>Floreano</a:t>
            </a:r>
            <a:r>
              <a:rPr lang="en-US" dirty="0"/>
              <a:t>, D., &amp; </a:t>
            </a:r>
            <a:r>
              <a:rPr lang="en-US" dirty="0" err="1"/>
              <a:t>Floreano</a:t>
            </a:r>
            <a:r>
              <a:rPr lang="en-US" dirty="0"/>
              <a:t>, D. D. (2000). </a:t>
            </a:r>
            <a:r>
              <a:rPr lang="en-US" i="1" dirty="0"/>
              <a:t>Evolutionary robotics: The biology, intelligence, and technology of self-organizing machines</a:t>
            </a:r>
            <a:r>
              <a:rPr lang="en-US" dirty="0"/>
              <a:t>. MIT press. </a:t>
            </a:r>
            <a:endParaRPr lang="en-US" dirty="0" smtClean="0"/>
          </a:p>
          <a:p>
            <a:endParaRPr lang="en-US" dirty="0"/>
          </a:p>
          <a:p>
            <a:r>
              <a:rPr lang="en-US" dirty="0"/>
              <a:t>Pugliese, F., </a:t>
            </a:r>
            <a:r>
              <a:rPr lang="en-US" dirty="0" err="1"/>
              <a:t>Acerbi</a:t>
            </a:r>
            <a:r>
              <a:rPr lang="en-US" dirty="0"/>
              <a:t>, A., &amp; </a:t>
            </a:r>
            <a:r>
              <a:rPr lang="en-US" dirty="0" err="1"/>
              <a:t>Marocco</a:t>
            </a:r>
            <a:r>
              <a:rPr lang="en-US" dirty="0"/>
              <a:t>, D. (2015). Emergence of leadership in a group of autonomous robots. </a:t>
            </a:r>
            <a:r>
              <a:rPr lang="en-US" i="1" dirty="0" err="1"/>
              <a:t>PloS</a:t>
            </a:r>
            <a:r>
              <a:rPr lang="en-US" i="1" dirty="0"/>
              <a:t> one</a:t>
            </a:r>
            <a:r>
              <a:rPr lang="en-US" dirty="0"/>
              <a:t>, </a:t>
            </a:r>
            <a:r>
              <a:rPr lang="en-US" i="1" dirty="0"/>
              <a:t>10</a:t>
            </a:r>
            <a:r>
              <a:rPr lang="en-US" dirty="0"/>
              <a:t>(9), e0137234</a:t>
            </a:r>
            <a:r>
              <a:rPr lang="en-US" dirty="0" smtClean="0"/>
              <a:t>.</a:t>
            </a:r>
          </a:p>
          <a:p>
            <a:endParaRPr lang="en-US" dirty="0"/>
          </a:p>
          <a:p>
            <a:r>
              <a:rPr lang="en-US" dirty="0" err="1"/>
              <a:t>Bengio</a:t>
            </a:r>
            <a:r>
              <a:rPr lang="en-US" dirty="0"/>
              <a:t>, Y. (2009). Learning deep architectures for AI. </a:t>
            </a:r>
            <a:r>
              <a:rPr lang="en-US" i="1" dirty="0"/>
              <a:t>Foundations and trends® in Machine Learning</a:t>
            </a:r>
            <a:r>
              <a:rPr lang="en-US" dirty="0"/>
              <a:t>, </a:t>
            </a:r>
            <a:r>
              <a:rPr lang="en-US" i="1" dirty="0"/>
              <a:t>2</a:t>
            </a:r>
            <a:r>
              <a:rPr lang="en-US" dirty="0"/>
              <a:t>(1), 1-127.</a:t>
            </a:r>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39435704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a:extLst>
              <a:ext uri="{FF2B5EF4-FFF2-40B4-BE49-F238E27FC236}">
                <a16:creationId xmlns:a16="http://schemas.microsoft.com/office/drawing/2014/main" id="{3B860D97-E000-4D51-A452-1746490E63F2}"/>
              </a:ext>
            </a:extLst>
          </p:cNvPr>
          <p:cNvGrpSpPr/>
          <p:nvPr/>
        </p:nvGrpSpPr>
        <p:grpSpPr>
          <a:xfrm>
            <a:off x="6096000" y="0"/>
            <a:ext cx="6096000" cy="4937032"/>
            <a:chOff x="6096000" y="0"/>
            <a:chExt cx="6096000" cy="4937032"/>
          </a:xfrm>
        </p:grpSpPr>
        <p:pic>
          <p:nvPicPr>
            <p:cNvPr id="14" name="Immagine 13">
              <a:extLst>
                <a:ext uri="{FF2B5EF4-FFF2-40B4-BE49-F238E27FC236}">
                  <a16:creationId xmlns:a16="http://schemas.microsoft.com/office/drawing/2014/main" id="{BE2E162E-2325-4F74-AFE7-A370857D7CCB}"/>
                </a:ext>
              </a:extLst>
            </p:cNvPr>
            <p:cNvPicPr>
              <a:picLocks noChangeAspect="1"/>
            </p:cNvPicPr>
            <p:nvPr/>
          </p:nvPicPr>
          <p:blipFill>
            <a:blip r:embed="rId2"/>
            <a:stretch>
              <a:fillRect/>
            </a:stretch>
          </p:blipFill>
          <p:spPr>
            <a:xfrm>
              <a:off x="6257084" y="4233165"/>
              <a:ext cx="5773831" cy="703867"/>
            </a:xfrm>
            <a:prstGeom prst="rect">
              <a:avLst/>
            </a:prstGeom>
          </p:spPr>
        </p:pic>
        <p:grpSp>
          <p:nvGrpSpPr>
            <p:cNvPr id="15" name="Gruppo 14">
              <a:extLst>
                <a:ext uri="{FF2B5EF4-FFF2-40B4-BE49-F238E27FC236}">
                  <a16:creationId xmlns:a16="http://schemas.microsoft.com/office/drawing/2014/main" id="{7139A599-83BD-48BB-B928-788F54799CFE}"/>
                </a:ext>
              </a:extLst>
            </p:cNvPr>
            <p:cNvGrpSpPr/>
            <p:nvPr/>
          </p:nvGrpSpPr>
          <p:grpSpPr>
            <a:xfrm>
              <a:off x="6096000" y="0"/>
              <a:ext cx="6096000" cy="3429000"/>
              <a:chOff x="6096000" y="0"/>
              <a:chExt cx="6096000" cy="3429000"/>
            </a:xfrm>
          </p:grpSpPr>
          <p:sp>
            <p:nvSpPr>
              <p:cNvPr id="16" name="Rettangolo 15">
                <a:extLst>
                  <a:ext uri="{FF2B5EF4-FFF2-40B4-BE49-F238E27FC236}">
                    <a16:creationId xmlns:a16="http://schemas.microsoft.com/office/drawing/2014/main" id="{E4E5590A-906D-46D2-930D-92E212B2C625}"/>
                  </a:ext>
                </a:extLst>
              </p:cNvPr>
              <p:cNvSpPr/>
              <p:nvPr/>
            </p:nvSpPr>
            <p:spPr>
              <a:xfrm>
                <a:off x="6096000" y="0"/>
                <a:ext cx="6096000" cy="3429000"/>
              </a:xfrm>
              <a:prstGeom prst="rect">
                <a:avLst/>
              </a:prstGeom>
              <a:solidFill>
                <a:srgbClr val="BE2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17" name="Immagine 16">
                <a:extLst>
                  <a:ext uri="{FF2B5EF4-FFF2-40B4-BE49-F238E27FC236}">
                    <a16:creationId xmlns:a16="http://schemas.microsoft.com/office/drawing/2014/main" id="{8A19A54E-AFD2-4F22-9E7A-8D90C21A24EE}"/>
                  </a:ext>
                </a:extLst>
              </p:cNvPr>
              <p:cNvPicPr>
                <a:picLocks noChangeAspect="1"/>
              </p:cNvPicPr>
              <p:nvPr/>
            </p:nvPicPr>
            <p:blipFill>
              <a:blip r:embed="rId3"/>
              <a:stretch>
                <a:fillRect/>
              </a:stretch>
            </p:blipFill>
            <p:spPr>
              <a:xfrm>
                <a:off x="6783484" y="1451351"/>
                <a:ext cx="4939794" cy="587328"/>
              </a:xfrm>
              <a:prstGeom prst="rect">
                <a:avLst/>
              </a:prstGeom>
            </p:spPr>
          </p:pic>
        </p:grpSp>
      </p:grpSp>
      <p:sp>
        <p:nvSpPr>
          <p:cNvPr id="18" name="Titolo 1">
            <a:extLst>
              <a:ext uri="{FF2B5EF4-FFF2-40B4-BE49-F238E27FC236}">
                <a16:creationId xmlns:a16="http://schemas.microsoft.com/office/drawing/2014/main" id="{08B8BC86-E7B4-4F4F-B52E-2642B6C18DD0}"/>
              </a:ext>
            </a:extLst>
          </p:cNvPr>
          <p:cNvSpPr txBox="1">
            <a:spLocks/>
          </p:cNvSpPr>
          <p:nvPr/>
        </p:nvSpPr>
        <p:spPr>
          <a:xfrm>
            <a:off x="304221" y="866204"/>
            <a:ext cx="4360057" cy="51380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smtClean="0"/>
              <a:t>Francesco </a:t>
            </a:r>
            <a:r>
              <a:rPr lang="it-IT" b="1" dirty="0" smtClean="0"/>
              <a:t>Pugliese</a:t>
            </a:r>
            <a:endParaRPr lang="it-IT" b="1" dirty="0"/>
          </a:p>
        </p:txBody>
      </p:sp>
      <p:sp>
        <p:nvSpPr>
          <p:cNvPr id="30" name="Titolo 1">
            <a:extLst>
              <a:ext uri="{FF2B5EF4-FFF2-40B4-BE49-F238E27FC236}">
                <a16:creationId xmlns:a16="http://schemas.microsoft.com/office/drawing/2014/main" id="{03469BD6-C0BD-4642-99BA-CC2728FA2FA1}"/>
              </a:ext>
            </a:extLst>
          </p:cNvPr>
          <p:cNvSpPr txBox="1">
            <a:spLocks/>
          </p:cNvSpPr>
          <p:nvPr/>
        </p:nvSpPr>
        <p:spPr>
          <a:xfrm>
            <a:off x="411222" y="4235746"/>
            <a:ext cx="3916693" cy="4429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400" b="1" dirty="0"/>
              <a:t>Sede Roma: Via Adriano Olivetti, 24 </a:t>
            </a:r>
            <a:br>
              <a:rPr lang="it-IT" sz="1400" b="1" dirty="0"/>
            </a:br>
            <a:r>
              <a:rPr lang="it-IT" sz="1400" b="1" dirty="0"/>
              <a:t>Tel: 06 43269281</a:t>
            </a:r>
          </a:p>
        </p:txBody>
      </p:sp>
      <p:cxnSp>
        <p:nvCxnSpPr>
          <p:cNvPr id="31" name="Connettore diritto 30">
            <a:extLst>
              <a:ext uri="{FF2B5EF4-FFF2-40B4-BE49-F238E27FC236}">
                <a16:creationId xmlns:a16="http://schemas.microsoft.com/office/drawing/2014/main" id="{A13E1488-69E9-4935-961A-90E9EA9453E7}"/>
              </a:ext>
            </a:extLst>
          </p:cNvPr>
          <p:cNvCxnSpPr>
            <a:cxnSpLocks/>
          </p:cNvCxnSpPr>
          <p:nvPr/>
        </p:nvCxnSpPr>
        <p:spPr>
          <a:xfrm>
            <a:off x="0" y="6065240"/>
            <a:ext cx="12192000" cy="0"/>
          </a:xfrm>
          <a:prstGeom prst="line">
            <a:avLst/>
          </a:prstGeom>
          <a:ln w="38100">
            <a:solidFill>
              <a:srgbClr val="BE2B31"/>
            </a:solidFill>
          </a:ln>
        </p:spPr>
        <p:style>
          <a:lnRef idx="1">
            <a:schemeClr val="accent1"/>
          </a:lnRef>
          <a:fillRef idx="0">
            <a:schemeClr val="accent1"/>
          </a:fillRef>
          <a:effectRef idx="0">
            <a:schemeClr val="accent1"/>
          </a:effectRef>
          <a:fontRef idx="minor">
            <a:schemeClr val="tx1"/>
          </a:fontRef>
        </p:style>
      </p:cxnSp>
      <p:sp>
        <p:nvSpPr>
          <p:cNvPr id="32" name="Titolo 1">
            <a:extLst>
              <a:ext uri="{FF2B5EF4-FFF2-40B4-BE49-F238E27FC236}">
                <a16:creationId xmlns:a16="http://schemas.microsoft.com/office/drawing/2014/main" id="{203D9E9B-65AC-4C10-9140-F29205A3BB40}"/>
              </a:ext>
            </a:extLst>
          </p:cNvPr>
          <p:cNvSpPr txBox="1">
            <a:spLocks/>
          </p:cNvSpPr>
          <p:nvPr/>
        </p:nvSpPr>
        <p:spPr>
          <a:xfrm>
            <a:off x="184559" y="6315750"/>
            <a:ext cx="1785862" cy="3646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200" b="1" dirty="0"/>
              <a:t>Reparto Marketing:</a:t>
            </a:r>
          </a:p>
          <a:p>
            <a:r>
              <a:rPr lang="it-IT" sz="1200" b="1" dirty="0"/>
              <a:t>marketing@comedata.it</a:t>
            </a:r>
          </a:p>
        </p:txBody>
      </p:sp>
      <p:sp>
        <p:nvSpPr>
          <p:cNvPr id="33" name="Titolo 1">
            <a:extLst>
              <a:ext uri="{FF2B5EF4-FFF2-40B4-BE49-F238E27FC236}">
                <a16:creationId xmlns:a16="http://schemas.microsoft.com/office/drawing/2014/main" id="{746E5101-1DD6-470E-B56D-E6046A13DD58}"/>
              </a:ext>
            </a:extLst>
          </p:cNvPr>
          <p:cNvSpPr txBox="1">
            <a:spLocks/>
          </p:cNvSpPr>
          <p:nvPr/>
        </p:nvSpPr>
        <p:spPr>
          <a:xfrm>
            <a:off x="2484249" y="6319933"/>
            <a:ext cx="1666199" cy="3646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200" b="1" dirty="0"/>
              <a:t>Reparto Commerciale:</a:t>
            </a:r>
          </a:p>
          <a:p>
            <a:r>
              <a:rPr lang="it-IT" sz="1200" b="1" dirty="0"/>
              <a:t>sales@comedata.it</a:t>
            </a:r>
          </a:p>
        </p:txBody>
      </p:sp>
      <p:sp>
        <p:nvSpPr>
          <p:cNvPr id="35" name="Titolo 1">
            <a:extLst>
              <a:ext uri="{FF2B5EF4-FFF2-40B4-BE49-F238E27FC236}">
                <a16:creationId xmlns:a16="http://schemas.microsoft.com/office/drawing/2014/main" id="{AD6D0406-0C85-481E-9A29-ADFD84CBF6D9}"/>
              </a:ext>
            </a:extLst>
          </p:cNvPr>
          <p:cNvSpPr txBox="1">
            <a:spLocks/>
          </p:cNvSpPr>
          <p:nvPr/>
        </p:nvSpPr>
        <p:spPr>
          <a:xfrm>
            <a:off x="411222" y="4741739"/>
            <a:ext cx="3916693" cy="4429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400" b="1" dirty="0"/>
              <a:t>Uffici Milano: Via Copernico, 38</a:t>
            </a:r>
          </a:p>
          <a:p>
            <a:r>
              <a:rPr lang="it-IT" sz="1400" b="1" dirty="0"/>
              <a:t>Tel: 02 92852327</a:t>
            </a:r>
          </a:p>
        </p:txBody>
      </p:sp>
      <p:sp>
        <p:nvSpPr>
          <p:cNvPr id="36" name="Titolo 1">
            <a:extLst>
              <a:ext uri="{FF2B5EF4-FFF2-40B4-BE49-F238E27FC236}">
                <a16:creationId xmlns:a16="http://schemas.microsoft.com/office/drawing/2014/main" id="{143A3D13-554D-4CCF-A478-1EBFA1101873}"/>
              </a:ext>
            </a:extLst>
          </p:cNvPr>
          <p:cNvSpPr txBox="1">
            <a:spLocks/>
          </p:cNvSpPr>
          <p:nvPr/>
        </p:nvSpPr>
        <p:spPr>
          <a:xfrm>
            <a:off x="4563611" y="6289560"/>
            <a:ext cx="7542805" cy="4098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200" b="1" dirty="0"/>
              <a:t>Social: </a:t>
            </a:r>
          </a:p>
          <a:p>
            <a:r>
              <a:rPr lang="it-IT" sz="1200" b="1" dirty="0"/>
              <a:t>Facebook.com/</a:t>
            </a:r>
            <a:r>
              <a:rPr lang="it-IT" sz="1200" b="1" dirty="0" err="1"/>
              <a:t>comedata</a:t>
            </a:r>
            <a:r>
              <a:rPr lang="it-IT" sz="1200" b="1" dirty="0"/>
              <a:t>/@</a:t>
            </a:r>
            <a:r>
              <a:rPr lang="it-IT" sz="1200" b="1" dirty="0" err="1"/>
              <a:t>comedata</a:t>
            </a:r>
            <a:r>
              <a:rPr lang="it-IT" sz="1200" b="1" dirty="0"/>
              <a:t>     |     linkedin.com/company/</a:t>
            </a:r>
            <a:r>
              <a:rPr lang="it-IT" sz="1200" b="1" dirty="0" err="1"/>
              <a:t>comedata</a:t>
            </a:r>
            <a:r>
              <a:rPr lang="it-IT" sz="1200" b="1" dirty="0"/>
              <a:t>     |     yutube.com/user/Comedata   </a:t>
            </a:r>
          </a:p>
        </p:txBody>
      </p:sp>
      <p:sp>
        <p:nvSpPr>
          <p:cNvPr id="19" name="Titolo 1">
            <a:extLst>
              <a:ext uri="{FF2B5EF4-FFF2-40B4-BE49-F238E27FC236}">
                <a16:creationId xmlns:a16="http://schemas.microsoft.com/office/drawing/2014/main" id="{08B8BC86-E7B4-4F4F-B52E-2642B6C18DD0}"/>
              </a:ext>
            </a:extLst>
          </p:cNvPr>
          <p:cNvSpPr txBox="1">
            <a:spLocks/>
          </p:cNvSpPr>
          <p:nvPr/>
        </p:nvSpPr>
        <p:spPr>
          <a:xfrm>
            <a:off x="304221" y="1443098"/>
            <a:ext cx="4360057" cy="51380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err="1" smtClean="0"/>
              <a:t>Vamsi</a:t>
            </a:r>
            <a:r>
              <a:rPr lang="it-IT" dirty="0" smtClean="0"/>
              <a:t> </a:t>
            </a:r>
            <a:r>
              <a:rPr lang="it-IT" b="1" dirty="0" err="1" smtClean="0"/>
              <a:t>Gunturi</a:t>
            </a:r>
            <a:endParaRPr lang="it-IT" b="1" dirty="0" smtClean="0"/>
          </a:p>
          <a:p>
            <a:endParaRPr lang="it-IT" b="1" dirty="0"/>
          </a:p>
        </p:txBody>
      </p:sp>
    </p:spTree>
    <p:extLst>
      <p:ext uri="{BB962C8B-B14F-4D97-AF65-F5344CB8AC3E}">
        <p14:creationId xmlns:p14="http://schemas.microsoft.com/office/powerpoint/2010/main" val="38553639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2296316" y="387712"/>
            <a:ext cx="7979620" cy="584775"/>
          </a:xfrm>
          <a:prstGeom prst="rect">
            <a:avLst/>
          </a:prstGeom>
          <a:noFill/>
        </p:spPr>
        <p:txBody>
          <a:bodyPr wrap="none" rtlCol="0">
            <a:spAutoFit/>
          </a:bodyPr>
          <a:lstStyle/>
          <a:p>
            <a:r>
              <a:rPr lang="en-GB" sz="3200" b="1" dirty="0">
                <a:latin typeface="+mj-lt"/>
                <a:ea typeface="+mj-ea"/>
                <a:cs typeface="+mj-cs"/>
              </a:rPr>
              <a:t>Traditional programming vs Machine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1477328"/>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Traditionally, software engineering combined human created rules with data to create answers to a problem. Instead, machine learning uses data and answers to discover the rules behind a problem.</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To learn the rules governing a phenomenon, machines have to go through a learning process, trying different rules and learning from how well they perform. Hence, why it’s known as Machine Learning.</a:t>
            </a:r>
          </a:p>
        </p:txBody>
      </p:sp>
      <p:pic>
        <p:nvPicPr>
          <p:cNvPr id="4" name="Picture 9">
            <a:extLst>
              <a:ext uri="{FF2B5EF4-FFF2-40B4-BE49-F238E27FC236}">
                <a16:creationId xmlns:a16="http://schemas.microsoft.com/office/drawing/2014/main" id="{88A20674-A876-B14F-A60C-F5C880F7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538" y="2735894"/>
            <a:ext cx="3592174" cy="2768967"/>
          </a:xfrm>
          <a:prstGeom prst="rect">
            <a:avLst/>
          </a:prstGeom>
        </p:spPr>
      </p:pic>
      <p:pic>
        <p:nvPicPr>
          <p:cNvPr id="5" name="Picture 11">
            <a:extLst>
              <a:ext uri="{FF2B5EF4-FFF2-40B4-BE49-F238E27FC236}">
                <a16:creationId xmlns:a16="http://schemas.microsoft.com/office/drawing/2014/main" id="{6F405438-6DC9-E94E-BE3E-1D5E33871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804" y="2773853"/>
            <a:ext cx="3648089" cy="2693047"/>
          </a:xfrm>
          <a:prstGeom prst="rect">
            <a:avLst/>
          </a:prstGeom>
        </p:spPr>
      </p:pic>
      <p:sp>
        <p:nvSpPr>
          <p:cNvPr id="6" name="TextBox 12">
            <a:extLst>
              <a:ext uri="{FF2B5EF4-FFF2-40B4-BE49-F238E27FC236}">
                <a16:creationId xmlns:a16="http://schemas.microsoft.com/office/drawing/2014/main" id="{0AE651D1-34EE-4743-B4C2-D016F65BDD07}"/>
              </a:ext>
            </a:extLst>
          </p:cNvPr>
          <p:cNvSpPr txBox="1"/>
          <p:nvPr/>
        </p:nvSpPr>
        <p:spPr>
          <a:xfrm>
            <a:off x="5903875" y="3847534"/>
            <a:ext cx="688009" cy="553998"/>
          </a:xfrm>
          <a:prstGeom prst="rect">
            <a:avLst/>
          </a:prstGeom>
          <a:noFill/>
        </p:spPr>
        <p:txBody>
          <a:bodyPr wrap="none" rtlCol="0">
            <a:spAutoFit/>
          </a:bodyPr>
          <a:lstStyle/>
          <a:p>
            <a:r>
              <a:rPr lang="en-GB" sz="3000" b="1" dirty="0">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3912676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00696" y="288025"/>
            <a:ext cx="6280437" cy="584775"/>
          </a:xfrm>
          <a:prstGeom prst="rect">
            <a:avLst/>
          </a:prstGeom>
          <a:noFill/>
        </p:spPr>
        <p:txBody>
          <a:bodyPr wrap="none" rtlCol="0">
            <a:spAutoFit/>
          </a:bodyPr>
          <a:lstStyle/>
          <a:p>
            <a:r>
              <a:rPr lang="en-GB" sz="3200" b="1" dirty="0">
                <a:latin typeface="+mj-lt"/>
                <a:ea typeface="+mj-ea"/>
                <a:cs typeface="+mj-cs"/>
              </a:rPr>
              <a:t>A quick history of Machine Learning</a:t>
            </a:r>
          </a:p>
        </p:txBody>
      </p:sp>
      <p:pic>
        <p:nvPicPr>
          <p:cNvPr id="3" name="Picture 4">
            <a:extLst>
              <a:ext uri="{FF2B5EF4-FFF2-40B4-BE49-F238E27FC236}">
                <a16:creationId xmlns:a16="http://schemas.microsoft.com/office/drawing/2014/main" id="{69F928EB-4403-CF4B-A975-89DA5D66F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660" y="930593"/>
            <a:ext cx="7531559" cy="4720636"/>
          </a:xfrm>
          <a:prstGeom prst="rect">
            <a:avLst/>
          </a:prstGeom>
        </p:spPr>
      </p:pic>
    </p:spTree>
    <p:extLst>
      <p:ext uri="{BB962C8B-B14F-4D97-AF65-F5344CB8AC3E}">
        <p14:creationId xmlns:p14="http://schemas.microsoft.com/office/powerpoint/2010/main" val="1341465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730782" cy="584775"/>
          </a:xfrm>
          <a:prstGeom prst="rect">
            <a:avLst/>
          </a:prstGeom>
          <a:noFill/>
        </p:spPr>
        <p:txBody>
          <a:bodyPr wrap="none" rtlCol="0">
            <a:spAutoFit/>
          </a:bodyPr>
          <a:lstStyle/>
          <a:p>
            <a:r>
              <a:rPr lang="en-GB" sz="3200" b="1" dirty="0">
                <a:latin typeface="+mj-lt"/>
                <a:ea typeface="+mj-ea"/>
                <a:cs typeface="+mj-cs"/>
              </a:rPr>
              <a:t>Types of Machine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5021824"/>
          </a:xfrm>
          <a:prstGeom prst="rect">
            <a:avLst/>
          </a:prstGeom>
          <a:noFill/>
        </p:spPr>
        <p:txBody>
          <a:bodyPr wrap="square" rtlCol="0">
            <a:spAutoFit/>
          </a:bodyPr>
          <a:lstStyle/>
          <a:p>
            <a:pPr marL="285750"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There are broadly 4 types of Machine Learning namely,</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Unsupervised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Reinforcement learning</a:t>
            </a:r>
          </a:p>
          <a:p>
            <a:pPr marL="285750"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Each form of Machine Learning has differing approaches, but they all follow the same underlying process and theory.</a:t>
            </a:r>
          </a:p>
          <a:p>
            <a:pPr marL="285750"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a:t>
            </a:r>
            <a:r>
              <a:rPr lang="en-GB" b="1" dirty="0">
                <a:latin typeface="Tahoma" panose="020B0604030504040204" pitchFamily="34" charset="0"/>
                <a:ea typeface="Tahoma" panose="020B0604030504040204" pitchFamily="34" charset="0"/>
                <a:cs typeface="Tahoma" panose="020B0604030504040204" pitchFamily="34" charset="0"/>
              </a:rPr>
              <a:t>No Free Lunch theorem</a:t>
            </a:r>
            <a:r>
              <a:rPr lang="en-GB" dirty="0">
                <a:latin typeface="Tahoma" panose="020B0604030504040204" pitchFamily="34" charset="0"/>
                <a:ea typeface="Tahoma" panose="020B0604030504040204" pitchFamily="34" charset="0"/>
                <a:cs typeface="Tahoma" panose="020B0604030504040204" pitchFamily="34" charset="0"/>
              </a:rPr>
              <a:t> is famous in Machine Learning. It states that there is no single algorithm that will work well for all tasks. Each task that you try to solve has it’s own idiosyncrasies. Therefore, there are lots of algorithms and approaches to suit each problems individual quirks.</a:t>
            </a:r>
          </a:p>
          <a:p>
            <a:pPr marL="742950" lvl="1"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01800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448056" y="383559"/>
            <a:ext cx="4730782" cy="584775"/>
          </a:xfrm>
          <a:prstGeom prst="rect">
            <a:avLst/>
          </a:prstGeom>
          <a:noFill/>
        </p:spPr>
        <p:txBody>
          <a:bodyPr wrap="none" rtlCol="0">
            <a:spAutoFit/>
          </a:bodyPr>
          <a:lstStyle/>
          <a:p>
            <a:r>
              <a:rPr lang="en-GB" sz="3200" b="1" dirty="0">
                <a:latin typeface="+mj-lt"/>
                <a:ea typeface="+mj-ea"/>
                <a:cs typeface="+mj-cs"/>
              </a:rPr>
              <a:t>Types of Machine Learning</a:t>
            </a:r>
          </a:p>
        </p:txBody>
      </p:sp>
      <p:pic>
        <p:nvPicPr>
          <p:cNvPr id="3" name="Picture 4">
            <a:extLst>
              <a:ext uri="{FF2B5EF4-FFF2-40B4-BE49-F238E27FC236}">
                <a16:creationId xmlns:a16="http://schemas.microsoft.com/office/drawing/2014/main" id="{30166FF1-767A-C94D-89C8-38B4E2C32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433" y="1532454"/>
            <a:ext cx="5490029" cy="3925371"/>
          </a:xfrm>
          <a:prstGeom prst="rect">
            <a:avLst/>
          </a:prstGeom>
        </p:spPr>
      </p:pic>
    </p:spTree>
    <p:extLst>
      <p:ext uri="{BB962C8B-B14F-4D97-AF65-F5344CB8AC3E}">
        <p14:creationId xmlns:p14="http://schemas.microsoft.com/office/powerpoint/2010/main" val="3764485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010370" y="247080"/>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pic>
        <p:nvPicPr>
          <p:cNvPr id="3" name="Picture 6">
            <a:extLst>
              <a:ext uri="{FF2B5EF4-FFF2-40B4-BE49-F238E27FC236}">
                <a16:creationId xmlns:a16="http://schemas.microsoft.com/office/drawing/2014/main" id="{0711889C-2CF7-184D-A328-BCE53DD85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327" y="1172131"/>
            <a:ext cx="8049826" cy="4350921"/>
          </a:xfrm>
          <a:prstGeom prst="rect">
            <a:avLst/>
          </a:prstGeom>
        </p:spPr>
      </p:pic>
    </p:spTree>
    <p:extLst>
      <p:ext uri="{BB962C8B-B14F-4D97-AF65-F5344CB8AC3E}">
        <p14:creationId xmlns:p14="http://schemas.microsoft.com/office/powerpoint/2010/main" val="1772860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82681" y="301672"/>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3970318"/>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supervised learning, the goal is to learn the </a:t>
            </a:r>
            <a:r>
              <a:rPr lang="en-GB" b="1" dirty="0">
                <a:latin typeface="Tahoma" panose="020B0604030504040204" pitchFamily="34" charset="0"/>
                <a:ea typeface="Tahoma" panose="020B0604030504040204" pitchFamily="34" charset="0"/>
                <a:cs typeface="Tahoma" panose="020B0604030504040204" pitchFamily="34" charset="0"/>
              </a:rPr>
              <a:t>mapping</a:t>
            </a:r>
            <a:r>
              <a:rPr lang="en-GB" dirty="0">
                <a:latin typeface="Tahoma" panose="020B0604030504040204" pitchFamily="34" charset="0"/>
                <a:ea typeface="Tahoma" panose="020B0604030504040204" pitchFamily="34" charset="0"/>
                <a:cs typeface="Tahoma" panose="020B0604030504040204" pitchFamily="34" charset="0"/>
              </a:rPr>
              <a:t> (the rules) between a set of inputs and outputs.</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For example, the inputs could be the </a:t>
            </a:r>
            <a:r>
              <a:rPr lang="en-GB" b="1" dirty="0">
                <a:latin typeface="Tahoma" panose="020B0604030504040204" pitchFamily="34" charset="0"/>
                <a:ea typeface="Tahoma" panose="020B0604030504040204" pitchFamily="34" charset="0"/>
                <a:cs typeface="Tahoma" panose="020B0604030504040204" pitchFamily="34" charset="0"/>
              </a:rPr>
              <a:t>weather forecast</a:t>
            </a:r>
            <a:r>
              <a:rPr lang="en-GB" dirty="0">
                <a:latin typeface="Tahoma" panose="020B0604030504040204" pitchFamily="34" charset="0"/>
                <a:ea typeface="Tahoma" panose="020B0604030504040204" pitchFamily="34" charset="0"/>
                <a:cs typeface="Tahoma" panose="020B0604030504040204" pitchFamily="34" charset="0"/>
              </a:rPr>
              <a:t>, and the outputs would be the </a:t>
            </a:r>
            <a:r>
              <a:rPr lang="en-GB" b="1" dirty="0">
                <a:latin typeface="Tahoma" panose="020B0604030504040204" pitchFamily="34" charset="0"/>
                <a:ea typeface="Tahoma" panose="020B0604030504040204" pitchFamily="34" charset="0"/>
                <a:cs typeface="Tahoma" panose="020B0604030504040204" pitchFamily="34" charset="0"/>
              </a:rPr>
              <a:t>visitors</a:t>
            </a:r>
            <a:r>
              <a:rPr lang="en-GB" dirty="0">
                <a:latin typeface="Tahoma" panose="020B0604030504040204" pitchFamily="34" charset="0"/>
                <a:ea typeface="Tahoma" panose="020B0604030504040204" pitchFamily="34" charset="0"/>
                <a:cs typeface="Tahoma" panose="020B0604030504040204" pitchFamily="34" charset="0"/>
              </a:rPr>
              <a:t> to the beach.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goal in supervised learning would be to learn the mapping that describes the relationship between temperature and number of beach visitors.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Example labelled data is provided of past input and output pairs during the learning process to teach the model how it should behave, hence, "supervised" learning.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For the beach example, new inputs can then be fed in of forecast temperature and the Machine learning algorithm will then output a future prediction for the number of visitors.</a:t>
            </a:r>
          </a:p>
        </p:txBody>
      </p:sp>
    </p:spTree>
    <p:extLst>
      <p:ext uri="{BB962C8B-B14F-4D97-AF65-F5344CB8AC3E}">
        <p14:creationId xmlns:p14="http://schemas.microsoft.com/office/powerpoint/2010/main" val="336996778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i Office">
  <a:themeElements>
    <a:clrScheme name="Rosso arancion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D59AA7B1EEB91B49BDA580C4A4C6D46B" ma:contentTypeVersion="4" ma:contentTypeDescription="Creare un nuovo documento." ma:contentTypeScope="" ma:versionID="1c7429397e9129b6e0cee0ba9d9038cb">
  <xsd:schema xmlns:xsd="http://www.w3.org/2001/XMLSchema" xmlns:xs="http://www.w3.org/2001/XMLSchema" xmlns:p="http://schemas.microsoft.com/office/2006/metadata/properties" xmlns:ns2="1e475dfc-3d4a-46c5-a2ac-568144320222" targetNamespace="http://schemas.microsoft.com/office/2006/metadata/properties" ma:root="true" ma:fieldsID="655e5aa5f7be57bdfc6bb072097a8d5f" ns2:_="">
    <xsd:import namespace="1e475dfc-3d4a-46c5-a2ac-5681443202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475dfc-3d4a-46c5-a2ac-5681443202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32DBE0C8-6FF6-4F0A-A3D8-1DEE800BF744}">
  <ds:schemaRefs>
    <ds:schemaRef ds:uri="http://schemas.microsoft.com/sharepoint/v3/contenttype/forms"/>
  </ds:schemaRefs>
</ds:datastoreItem>
</file>

<file path=customXml/itemProps2.xml><?xml version="1.0" encoding="utf-8"?>
<ds:datastoreItem xmlns:ds="http://schemas.openxmlformats.org/officeDocument/2006/customXml" ds:itemID="{D2960DC5-AFCC-4BE4-AE9C-D942D1B970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475dfc-3d4a-46c5-a2ac-5681443202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A2C04F-A6DE-474E-B793-98950937E97B}">
  <ds:schemaRefs>
    <ds:schemaRef ds:uri="1e475dfc-3d4a-46c5-a2ac-568144320222"/>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1008</TotalTime>
  <Words>2318</Words>
  <Application>Microsoft Office PowerPoint</Application>
  <PresentationFormat>Widescreen</PresentationFormat>
  <Paragraphs>221</Paragraphs>
  <Slides>33</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33</vt:i4>
      </vt:variant>
    </vt:vector>
  </HeadingPairs>
  <TitlesOfParts>
    <vt:vector size="41" baseType="lpstr">
      <vt:lpstr>AcmeFont</vt:lpstr>
      <vt:lpstr>Arial</vt:lpstr>
      <vt:lpstr>Calibri</vt:lpstr>
      <vt:lpstr>Cambria Math</vt:lpstr>
      <vt:lpstr>Helvetica Neue</vt:lpstr>
      <vt:lpstr>Tahoma</vt:lpstr>
      <vt:lpstr>Wingdings</vt:lpstr>
      <vt:lpstr>Tema di Office</vt:lpstr>
      <vt:lpstr>Introduction to  Machine Learning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References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Simona Piacenti (Comedata)</dc:creator>
  <cp:lastModifiedBy>francesco</cp:lastModifiedBy>
  <cp:revision>143</cp:revision>
  <dcterms:created xsi:type="dcterms:W3CDTF">2017-05-11T07:56:24Z</dcterms:created>
  <dcterms:modified xsi:type="dcterms:W3CDTF">2020-04-28T21:24:27Z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0x010100D59AA7B1EEB91B49BDA580C4A4C6D46B</vt:lpwstr>
  </property>
</Properties>
</file>